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18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10.svg" ContentType="image/svg+xml"/>
  <Override PartName="/ppt/media/image14.svg" ContentType="image/svg+xml"/>
  <Override PartName="/ppt/media/image6.svg" ContentType="image/svg+xml"/>
  <Override PartName="/ppt/media/image8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3"/>
    <p:sldId id="257" r:id="rId4"/>
  </p:sldIdLst>
  <p:sldSz cx="10693400" cy="7556500"/>
  <p:notesSz cx="6858000" cy="9144000"/>
  <p:embeddedFontLst>
    <p:embeddedFont>
      <p:font typeface="Prompt Bold" panose="00000800000000000000"/>
      <p:bold r:id="rId8"/>
    </p:embeddedFont>
    <p:embeddedFont>
      <p:font typeface="Bai Jamjuree Bold" panose="00000800000000000000"/>
      <p:bold r:id="rId9"/>
    </p:embeddedFont>
    <p:embeddedFont>
      <p:font typeface="Phongphrai Bold"/>
      <p:bold r:id="rId10"/>
    </p:embeddedFont>
    <p:embeddedFont>
      <p:font typeface="TH SarabunPSK" panose="020B0500040200020003" pitchFamily="34" charset="-34"/>
      <p:regular r:id="rId11"/>
      <p:bold r:id="rId12"/>
      <p:italic r:id="rId13"/>
      <p:boldItalic r:id="rId14"/>
    </p:embeddedFont>
    <p:embeddedFont>
      <p:font typeface="Arapey Bold" panose="02000000000000000000"/>
      <p:regular r:id="rId15"/>
      <p:bold r:id="rId16"/>
    </p:embeddedFont>
    <p:embeddedFont>
      <p:font typeface="Open Sans Extra Bold" panose="020B0906030804020204"/>
      <p:bold r:id="rId17"/>
    </p:embeddedFont>
    <p:embeddedFont>
      <p:font typeface="Angsana New" panose="02020603050405020304" charset="0"/>
      <p:regular r:id="rId18"/>
      <p:bold r:id="rId19"/>
      <p:italic r:id="rId20"/>
      <p:boldItalic r:id="rId21"/>
    </p:embeddedFont>
    <p:embeddedFont>
      <p:font typeface="Calibri" panose="020F0502020204030204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 showGuides="1">
      <p:cViewPr varScale="1">
        <p:scale>
          <a:sx n="69" d="100"/>
          <a:sy n="69" d="100"/>
        </p:scale>
        <p:origin x="1003" y="-10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2.fntdata"/><Relationship Id="rId8" Type="http://schemas.openxmlformats.org/officeDocument/2006/relationships/font" Target="fonts/font1.fntdata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font" Target="fonts/font18.fntdata"/><Relationship Id="rId24" Type="http://schemas.openxmlformats.org/officeDocument/2006/relationships/font" Target="fonts/font17.fntdata"/><Relationship Id="rId23" Type="http://schemas.openxmlformats.org/officeDocument/2006/relationships/font" Target="fonts/font16.fntdata"/><Relationship Id="rId22" Type="http://schemas.openxmlformats.org/officeDocument/2006/relationships/font" Target="fonts/font15.fntdata"/><Relationship Id="rId21" Type="http://schemas.openxmlformats.org/officeDocument/2006/relationships/font" Target="fonts/font14.fntdata"/><Relationship Id="rId20" Type="http://schemas.openxmlformats.org/officeDocument/2006/relationships/font" Target="fonts/font13.fntdata"/><Relationship Id="rId2" Type="http://schemas.openxmlformats.org/officeDocument/2006/relationships/theme" Target="theme/theme1.xml"/><Relationship Id="rId19" Type="http://schemas.openxmlformats.org/officeDocument/2006/relationships/font" Target="fonts/font12.fntdata"/><Relationship Id="rId18" Type="http://schemas.openxmlformats.org/officeDocument/2006/relationships/font" Target="fonts/font11.fntdata"/><Relationship Id="rId17" Type="http://schemas.openxmlformats.org/officeDocument/2006/relationships/font" Target="fonts/font10.fntdata"/><Relationship Id="rId16" Type="http://schemas.openxmlformats.org/officeDocument/2006/relationships/font" Target="fonts/font9.fntdata"/><Relationship Id="rId15" Type="http://schemas.openxmlformats.org/officeDocument/2006/relationships/font" Target="fonts/font8.fntdata"/><Relationship Id="rId14" Type="http://schemas.openxmlformats.org/officeDocument/2006/relationships/font" Target="fonts/font7.fntdata"/><Relationship Id="rId13" Type="http://schemas.openxmlformats.org/officeDocument/2006/relationships/font" Target="fonts/font6.fntdata"/><Relationship Id="rId12" Type="http://schemas.openxmlformats.org/officeDocument/2006/relationships/font" Target="fonts/font5.fntdata"/><Relationship Id="rId11" Type="http://schemas.openxmlformats.org/officeDocument/2006/relationships/font" Target="fonts/font4.fntdata"/><Relationship Id="rId10" Type="http://schemas.openxmlformats.org/officeDocument/2006/relationships/font" Target="fonts/font3.fntdata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svg"/><Relationship Id="rId7" Type="http://schemas.openxmlformats.org/officeDocument/2006/relationships/image" Target="../media/image7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3" Type="http://schemas.openxmlformats.org/officeDocument/2006/relationships/slideLayout" Target="../slideLayouts/slideLayout7.xml"/><Relationship Id="rId22" Type="http://schemas.openxmlformats.org/officeDocument/2006/relationships/image" Target="../media/image22.png"/><Relationship Id="rId21" Type="http://schemas.openxmlformats.org/officeDocument/2006/relationships/image" Target="../media/image21.png"/><Relationship Id="rId20" Type="http://schemas.openxmlformats.org/officeDocument/2006/relationships/image" Target="../media/image20.jpeg"/><Relationship Id="rId2" Type="http://schemas.openxmlformats.org/officeDocument/2006/relationships/image" Target="../media/image2.jpeg"/><Relationship Id="rId19" Type="http://schemas.openxmlformats.org/officeDocument/2006/relationships/image" Target="../media/image19.jpeg"/><Relationship Id="rId18" Type="http://schemas.openxmlformats.org/officeDocument/2006/relationships/image" Target="../media/image18.jpeg"/><Relationship Id="rId17" Type="http://schemas.openxmlformats.org/officeDocument/2006/relationships/image" Target="../media/image17.jpeg"/><Relationship Id="rId16" Type="http://schemas.openxmlformats.org/officeDocument/2006/relationships/image" Target="../media/image16.jpeg"/><Relationship Id="rId15" Type="http://schemas.openxmlformats.org/officeDocument/2006/relationships/image" Target="../media/image15.jpeg"/><Relationship Id="rId14" Type="http://schemas.openxmlformats.org/officeDocument/2006/relationships/image" Target="../media/image14.svg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sv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svg"/><Relationship Id="rId7" Type="http://schemas.openxmlformats.org/officeDocument/2006/relationships/image" Target="../media/image7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3" Type="http://schemas.openxmlformats.org/officeDocument/2006/relationships/slideLayout" Target="../slideLayouts/slideLayout7.xml"/><Relationship Id="rId22" Type="http://schemas.openxmlformats.org/officeDocument/2006/relationships/image" Target="../media/image22.png"/><Relationship Id="rId21" Type="http://schemas.openxmlformats.org/officeDocument/2006/relationships/image" Target="../media/image21.png"/><Relationship Id="rId20" Type="http://schemas.openxmlformats.org/officeDocument/2006/relationships/image" Target="../media/image11.png"/><Relationship Id="rId2" Type="http://schemas.openxmlformats.org/officeDocument/2006/relationships/image" Target="../media/image2.jpeg"/><Relationship Id="rId19" Type="http://schemas.openxmlformats.org/officeDocument/2006/relationships/image" Target="../media/image12.png"/><Relationship Id="rId18" Type="http://schemas.openxmlformats.org/officeDocument/2006/relationships/image" Target="../media/image20.jpeg"/><Relationship Id="rId17" Type="http://schemas.openxmlformats.org/officeDocument/2006/relationships/image" Target="../media/image14.svg"/><Relationship Id="rId16" Type="http://schemas.openxmlformats.org/officeDocument/2006/relationships/image" Target="../media/image13.png"/><Relationship Id="rId15" Type="http://schemas.openxmlformats.org/officeDocument/2006/relationships/image" Target="../media/image19.jpeg"/><Relationship Id="rId14" Type="http://schemas.openxmlformats.org/officeDocument/2006/relationships/image" Target="../media/image18.jpeg"/><Relationship Id="rId13" Type="http://schemas.openxmlformats.org/officeDocument/2006/relationships/image" Target="../media/image17.jpeg"/><Relationship Id="rId12" Type="http://schemas.openxmlformats.org/officeDocument/2006/relationships/image" Target="../media/image16.jpeg"/><Relationship Id="rId11" Type="http://schemas.openxmlformats.org/officeDocument/2006/relationships/image" Target="../media/image15.jpeg"/><Relationship Id="rId10" Type="http://schemas.openxmlformats.org/officeDocument/2006/relationships/image" Target="../media/image10.sv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100000" flipV="1">
            <a:off x="38847" y="5587171"/>
            <a:ext cx="1246101" cy="2515025"/>
          </a:xfrm>
          <a:custGeom>
            <a:avLst/>
            <a:gdLst/>
            <a:ahLst/>
            <a:cxnLst/>
            <a:rect l="l" t="t" r="r" b="b"/>
            <a:pathLst>
              <a:path w="1246101" h="2515025">
                <a:moveTo>
                  <a:pt x="0" y="2515025"/>
                </a:moveTo>
                <a:lnTo>
                  <a:pt x="1246101" y="2515025"/>
                </a:lnTo>
                <a:lnTo>
                  <a:pt x="1246101" y="0"/>
                </a:lnTo>
                <a:lnTo>
                  <a:pt x="0" y="0"/>
                </a:lnTo>
                <a:lnTo>
                  <a:pt x="0" y="2515025"/>
                </a:lnTo>
                <a:close/>
              </a:path>
            </a:pathLst>
          </a:custGeom>
          <a:blipFill>
            <a:blip r:embed="rId1">
              <a:alphaModFix amt="61000"/>
            </a:blip>
            <a:stretch>
              <a:fillRect t="-99728" r="-303115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" name="Freeform 3"/>
          <p:cNvSpPr/>
          <p:nvPr/>
        </p:nvSpPr>
        <p:spPr>
          <a:xfrm rot="-8100000" flipV="1">
            <a:off x="884866" y="5219853"/>
            <a:ext cx="1246101" cy="5023226"/>
          </a:xfrm>
          <a:custGeom>
            <a:avLst/>
            <a:gdLst/>
            <a:ahLst/>
            <a:cxnLst/>
            <a:rect l="l" t="t" r="r" b="b"/>
            <a:pathLst>
              <a:path w="1246101" h="5023226">
                <a:moveTo>
                  <a:pt x="0" y="5023227"/>
                </a:moveTo>
                <a:lnTo>
                  <a:pt x="1246102" y="5023227"/>
                </a:lnTo>
                <a:lnTo>
                  <a:pt x="1246102" y="0"/>
                </a:lnTo>
                <a:lnTo>
                  <a:pt x="0" y="0"/>
                </a:lnTo>
                <a:lnTo>
                  <a:pt x="0" y="5023227"/>
                </a:lnTo>
                <a:close/>
              </a:path>
            </a:pathLst>
          </a:custGeom>
          <a:blipFill>
            <a:blip r:embed="rId1"/>
            <a:stretch>
              <a:fillRect r="-303115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4" name="Freeform 4"/>
          <p:cNvSpPr/>
          <p:nvPr/>
        </p:nvSpPr>
        <p:spPr>
          <a:xfrm rot="-8100000" flipV="1">
            <a:off x="-932363" y="2979679"/>
            <a:ext cx="447477" cy="3698137"/>
          </a:xfrm>
          <a:custGeom>
            <a:avLst/>
            <a:gdLst/>
            <a:ahLst/>
            <a:cxnLst/>
            <a:rect l="l" t="t" r="r" b="b"/>
            <a:pathLst>
              <a:path w="447477" h="3698137">
                <a:moveTo>
                  <a:pt x="0" y="3698137"/>
                </a:moveTo>
                <a:lnTo>
                  <a:pt x="447476" y="3698137"/>
                </a:lnTo>
                <a:lnTo>
                  <a:pt x="447476" y="0"/>
                </a:lnTo>
                <a:lnTo>
                  <a:pt x="0" y="0"/>
                </a:lnTo>
                <a:lnTo>
                  <a:pt x="0" y="3698137"/>
                </a:lnTo>
                <a:close/>
              </a:path>
            </a:pathLst>
          </a:custGeom>
          <a:blipFill>
            <a:blip r:embed="rId1">
              <a:alphaModFix amt="68000"/>
            </a:blip>
            <a:stretch>
              <a:fillRect l="-43930" r="-682511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5" name="Freeform 5"/>
          <p:cNvSpPr/>
          <p:nvPr/>
        </p:nvSpPr>
        <p:spPr>
          <a:xfrm rot="2801206" flipV="1">
            <a:off x="1829983" y="-899077"/>
            <a:ext cx="417677" cy="1732999"/>
          </a:xfrm>
          <a:custGeom>
            <a:avLst/>
            <a:gdLst/>
            <a:ahLst/>
            <a:cxnLst/>
            <a:rect l="l" t="t" r="r" b="b"/>
            <a:pathLst>
              <a:path w="417677" h="1732999">
                <a:moveTo>
                  <a:pt x="0" y="1732999"/>
                </a:moveTo>
                <a:lnTo>
                  <a:pt x="417677" y="1732999"/>
                </a:lnTo>
                <a:lnTo>
                  <a:pt x="417677" y="0"/>
                </a:lnTo>
                <a:lnTo>
                  <a:pt x="0" y="0"/>
                </a:lnTo>
                <a:lnTo>
                  <a:pt x="0" y="1732999"/>
                </a:lnTo>
                <a:close/>
              </a:path>
            </a:pathLst>
          </a:custGeom>
          <a:blipFill>
            <a:blip r:embed="rId2">
              <a:alphaModFix amt="59000"/>
            </a:blip>
            <a:stretch>
              <a:fillRect l="-13976" r="-448917" b="-35665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6" name="Freeform 6"/>
          <p:cNvSpPr/>
          <p:nvPr/>
        </p:nvSpPr>
        <p:spPr>
          <a:xfrm rot="-8100000">
            <a:off x="6358152" y="4798927"/>
            <a:ext cx="6843564" cy="6048000"/>
          </a:xfrm>
          <a:custGeom>
            <a:avLst/>
            <a:gdLst/>
            <a:ahLst/>
            <a:cxnLst/>
            <a:rect l="l" t="t" r="r" b="b"/>
            <a:pathLst>
              <a:path w="6843564" h="6048000">
                <a:moveTo>
                  <a:pt x="0" y="0"/>
                </a:moveTo>
                <a:lnTo>
                  <a:pt x="6843565" y="0"/>
                </a:lnTo>
                <a:lnTo>
                  <a:pt x="6843565" y="6048000"/>
                </a:lnTo>
                <a:lnTo>
                  <a:pt x="0" y="604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7" name="Freeform 7"/>
          <p:cNvSpPr/>
          <p:nvPr/>
        </p:nvSpPr>
        <p:spPr>
          <a:xfrm rot="-8100000">
            <a:off x="7372063" y="-3269045"/>
            <a:ext cx="6843564" cy="6048000"/>
          </a:xfrm>
          <a:custGeom>
            <a:avLst/>
            <a:gdLst/>
            <a:ahLst/>
            <a:cxnLst/>
            <a:rect l="l" t="t" r="r" b="b"/>
            <a:pathLst>
              <a:path w="6843564" h="6048000">
                <a:moveTo>
                  <a:pt x="0" y="0"/>
                </a:moveTo>
                <a:lnTo>
                  <a:pt x="6843564" y="0"/>
                </a:lnTo>
                <a:lnTo>
                  <a:pt x="6843564" y="6048000"/>
                </a:lnTo>
                <a:lnTo>
                  <a:pt x="0" y="604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9" name="Freeform 9"/>
          <p:cNvSpPr/>
          <p:nvPr/>
        </p:nvSpPr>
        <p:spPr>
          <a:xfrm>
            <a:off x="4419548" y="3330417"/>
            <a:ext cx="6024021" cy="1664936"/>
          </a:xfrm>
          <a:custGeom>
            <a:avLst/>
            <a:gdLst/>
            <a:ahLst/>
            <a:cxnLst/>
            <a:rect l="l" t="t" r="r" b="b"/>
            <a:pathLst>
              <a:path w="6024021" h="1664936">
                <a:moveTo>
                  <a:pt x="0" y="0"/>
                </a:moveTo>
                <a:lnTo>
                  <a:pt x="6024021" y="0"/>
                </a:lnTo>
                <a:lnTo>
                  <a:pt x="6024021" y="1664936"/>
                </a:lnTo>
                <a:lnTo>
                  <a:pt x="0" y="16649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0"/>
            </a:blip>
            <a:stretch>
              <a:fillRect t="-1106" b="-1106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0" name="Freeform 10"/>
          <p:cNvSpPr/>
          <p:nvPr/>
        </p:nvSpPr>
        <p:spPr>
          <a:xfrm>
            <a:off x="4826317" y="5940824"/>
            <a:ext cx="6479299" cy="1790643"/>
          </a:xfrm>
          <a:custGeom>
            <a:avLst/>
            <a:gdLst/>
            <a:ahLst/>
            <a:cxnLst/>
            <a:rect l="l" t="t" r="r" b="b"/>
            <a:pathLst>
              <a:path w="6479299" h="1790643">
                <a:moveTo>
                  <a:pt x="0" y="0"/>
                </a:moveTo>
                <a:lnTo>
                  <a:pt x="6479299" y="0"/>
                </a:lnTo>
                <a:lnTo>
                  <a:pt x="6479299" y="1790643"/>
                </a:lnTo>
                <a:lnTo>
                  <a:pt x="0" y="17906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1" name="Freeform 11"/>
          <p:cNvSpPr/>
          <p:nvPr/>
        </p:nvSpPr>
        <p:spPr>
          <a:xfrm>
            <a:off x="5702759" y="5908679"/>
            <a:ext cx="4841102" cy="1706488"/>
          </a:xfrm>
          <a:custGeom>
            <a:avLst/>
            <a:gdLst/>
            <a:ahLst/>
            <a:cxnLst/>
            <a:rect l="l" t="t" r="r" b="b"/>
            <a:pathLst>
              <a:path w="4841102" h="1706488">
                <a:moveTo>
                  <a:pt x="0" y="0"/>
                </a:moveTo>
                <a:lnTo>
                  <a:pt x="4841102" y="0"/>
                </a:lnTo>
                <a:lnTo>
                  <a:pt x="4841102" y="1706488"/>
                </a:lnTo>
                <a:lnTo>
                  <a:pt x="0" y="170648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12" name="Group 12"/>
          <p:cNvGrpSpPr/>
          <p:nvPr/>
        </p:nvGrpSpPr>
        <p:grpSpPr>
          <a:xfrm>
            <a:off x="3979972" y="3665181"/>
            <a:ext cx="6507807" cy="1802345"/>
            <a:chOff x="0" y="0"/>
            <a:chExt cx="2332251" cy="64592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332251" cy="645920"/>
            </a:xfrm>
            <a:custGeom>
              <a:avLst/>
              <a:gdLst/>
              <a:ahLst/>
              <a:cxnLst/>
              <a:rect l="l" t="t" r="r" b="b"/>
              <a:pathLst>
                <a:path w="2332251" h="645920">
                  <a:moveTo>
                    <a:pt x="0" y="0"/>
                  </a:moveTo>
                  <a:lnTo>
                    <a:pt x="2332251" y="0"/>
                  </a:lnTo>
                  <a:lnTo>
                    <a:pt x="2332251" y="645920"/>
                  </a:lnTo>
                  <a:lnTo>
                    <a:pt x="0" y="645920"/>
                  </a:lnTo>
                  <a:close/>
                </a:path>
              </a:pathLst>
            </a:custGeom>
            <a:solidFill>
              <a:srgbClr val="FFFDF8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332251" cy="6840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0"/>
                </a:lnSpc>
              </a:pPr>
            </a:p>
          </p:txBody>
        </p:sp>
      </p:grpSp>
      <p:sp>
        <p:nvSpPr>
          <p:cNvPr id="15" name="Freeform 15"/>
          <p:cNvSpPr/>
          <p:nvPr/>
        </p:nvSpPr>
        <p:spPr>
          <a:xfrm>
            <a:off x="9571781" y="4557066"/>
            <a:ext cx="871789" cy="871789"/>
          </a:xfrm>
          <a:custGeom>
            <a:avLst/>
            <a:gdLst/>
            <a:ahLst/>
            <a:cxnLst/>
            <a:rect l="l" t="t" r="r" b="b"/>
            <a:pathLst>
              <a:path w="871789" h="871789">
                <a:moveTo>
                  <a:pt x="0" y="0"/>
                </a:moveTo>
                <a:lnTo>
                  <a:pt x="871788" y="0"/>
                </a:lnTo>
                <a:lnTo>
                  <a:pt x="871788" y="871788"/>
                </a:lnTo>
                <a:lnTo>
                  <a:pt x="0" y="87178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6" name="TextBox 16"/>
          <p:cNvSpPr txBox="1"/>
          <p:nvPr/>
        </p:nvSpPr>
        <p:spPr>
          <a:xfrm>
            <a:off x="4120160" y="3912831"/>
            <a:ext cx="6169549" cy="1682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0"/>
              </a:lnSpc>
            </a:pPr>
            <a:r>
              <a:rPr lang="en-US" sz="1565" b="1" dirty="0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“</a:t>
            </a:r>
            <a:r>
              <a:rPr lang="en-US" sz="1565" b="1" dirty="0" err="1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ผู้บริหารและเจ้าหน้าที่ของรัฐทุกคนในสังกัด</a:t>
            </a:r>
            <a:r>
              <a:rPr lang="th-TH" sz="1565" b="1" dirty="0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เทศบาลตำบลแกดำ </a:t>
            </a:r>
            <a:endParaRPr lang="th-TH" sz="1565" b="1" dirty="0">
              <a:solidFill>
                <a:srgbClr val="000000"/>
              </a:solidFill>
              <a:latin typeface="Prompt Bold" panose="00000800000000000000"/>
              <a:ea typeface="Prompt Bold" panose="00000800000000000000"/>
              <a:cs typeface="Prompt Bold" panose="00000800000000000000"/>
              <a:sym typeface="Prompt Bold" panose="00000800000000000000"/>
            </a:endParaRPr>
          </a:p>
          <a:p>
            <a:pPr algn="ctr">
              <a:lnSpc>
                <a:spcPts val="2190"/>
              </a:lnSpc>
            </a:pPr>
            <a:r>
              <a:rPr lang="en-US" sz="1565" b="1" dirty="0" err="1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พร้อมใจปฏิบัติหน้าที่อย่างเป็นธรรม</a:t>
            </a:r>
            <a:r>
              <a:rPr lang="en-US" sz="1565" b="1" dirty="0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 </a:t>
            </a:r>
            <a:r>
              <a:rPr lang="en-US" sz="1565" b="1" dirty="0" err="1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โปร่งใส</a:t>
            </a:r>
            <a:r>
              <a:rPr lang="en-US" sz="1565" b="1" dirty="0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 </a:t>
            </a:r>
            <a:r>
              <a:rPr lang="en-US" sz="1565" b="1" dirty="0" err="1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ตรวจสอบได้และดำรงตน</a:t>
            </a:r>
            <a:endParaRPr lang="en-US" sz="1565" b="1" dirty="0">
              <a:solidFill>
                <a:srgbClr val="000000"/>
              </a:solidFill>
              <a:latin typeface="Prompt Bold" panose="00000800000000000000"/>
              <a:ea typeface="Prompt Bold" panose="00000800000000000000"/>
              <a:cs typeface="Prompt Bold" panose="00000800000000000000"/>
              <a:sym typeface="Prompt Bold" panose="00000800000000000000"/>
            </a:endParaRPr>
          </a:p>
          <a:p>
            <a:pPr algn="ctr">
              <a:lnSpc>
                <a:spcPts val="2190"/>
              </a:lnSpc>
            </a:pPr>
            <a:r>
              <a:rPr lang="en-US" sz="1565" b="1" dirty="0" err="1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เป็นแบบอย่างที่ดี</a:t>
            </a:r>
            <a:r>
              <a:rPr lang="en-US" sz="1565" b="1" dirty="0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 </a:t>
            </a:r>
            <a:r>
              <a:rPr lang="en-US" sz="1565" b="1" dirty="0" err="1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ไม่รับของขวัญ</a:t>
            </a:r>
            <a:r>
              <a:rPr lang="en-US" sz="1565" b="1" dirty="0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 </a:t>
            </a:r>
            <a:r>
              <a:rPr lang="en-US" sz="1565" b="1" dirty="0" err="1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ของกำนัล</a:t>
            </a:r>
            <a:r>
              <a:rPr lang="en-US" sz="1565" b="1" dirty="0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 </a:t>
            </a:r>
            <a:r>
              <a:rPr lang="en-US" sz="1565" b="1" dirty="0" err="1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และไม่เรียกรับผลประโยชน์</a:t>
            </a:r>
            <a:r>
              <a:rPr lang="en-US" sz="1565" b="1" dirty="0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    </a:t>
            </a:r>
            <a:r>
              <a:rPr lang="en-US" sz="1565" b="1" dirty="0" err="1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ทุกชนิดจากการปฏิบัติหน้าที่</a:t>
            </a:r>
            <a:r>
              <a:rPr lang="en-US" sz="1565" b="1" dirty="0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 </a:t>
            </a:r>
            <a:r>
              <a:rPr lang="en-US" sz="1565" b="1" dirty="0" err="1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ทั้งในขณะ</a:t>
            </a:r>
            <a:r>
              <a:rPr lang="en-US" sz="1565" b="1" dirty="0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 </a:t>
            </a:r>
            <a:r>
              <a:rPr lang="en-US" sz="1565" b="1" dirty="0" err="1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ก่อน</a:t>
            </a:r>
            <a:r>
              <a:rPr lang="en-US" sz="1565" b="1" dirty="0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 </a:t>
            </a:r>
            <a:r>
              <a:rPr lang="en-US" sz="1565" b="1" dirty="0" err="1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และหลังการปฏิบัติหน้าที่</a:t>
            </a:r>
            <a:endParaRPr lang="en-US" sz="1565" b="1" dirty="0">
              <a:solidFill>
                <a:srgbClr val="000000"/>
              </a:solidFill>
              <a:latin typeface="Prompt Bold" panose="00000800000000000000"/>
              <a:ea typeface="Prompt Bold" panose="00000800000000000000"/>
              <a:cs typeface="Prompt Bold" panose="00000800000000000000"/>
              <a:sym typeface="Prompt Bold" panose="00000800000000000000"/>
            </a:endParaRPr>
          </a:p>
          <a:p>
            <a:pPr algn="ctr">
              <a:lnSpc>
                <a:spcPts val="2190"/>
              </a:lnSpc>
            </a:pPr>
            <a:r>
              <a:rPr lang="en-US" sz="1565" b="1" dirty="0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 </a:t>
            </a:r>
            <a:r>
              <a:rPr lang="en-US" sz="1565" b="1" dirty="0" err="1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ที่จะส่งผลให้เกิดการทุจริตและประพฤติมิชอบ</a:t>
            </a:r>
            <a:r>
              <a:rPr lang="en-US" sz="1565" b="1" dirty="0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”</a:t>
            </a:r>
            <a:endParaRPr lang="en-US" sz="1565" b="1" dirty="0">
              <a:solidFill>
                <a:srgbClr val="000000"/>
              </a:solidFill>
              <a:latin typeface="Prompt Bold" panose="00000800000000000000"/>
              <a:ea typeface="Prompt Bold" panose="00000800000000000000"/>
              <a:cs typeface="Prompt Bold" panose="00000800000000000000"/>
              <a:sym typeface="Prompt Bold" panose="00000800000000000000"/>
            </a:endParaRPr>
          </a:p>
          <a:p>
            <a:pPr algn="ctr">
              <a:lnSpc>
                <a:spcPts val="2190"/>
              </a:lnSpc>
            </a:pPr>
            <a:endParaRPr lang="en-US" sz="1565" b="1" dirty="0">
              <a:solidFill>
                <a:srgbClr val="000000"/>
              </a:solidFill>
              <a:latin typeface="Prompt Bold" panose="00000800000000000000"/>
              <a:ea typeface="Prompt Bold" panose="00000800000000000000"/>
              <a:cs typeface="Prompt Bold" panose="00000800000000000000"/>
              <a:sym typeface="Prompt Bold" panose="0000080000000000000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314546" y="2481054"/>
            <a:ext cx="6229314" cy="599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20"/>
              </a:lnSpc>
            </a:pPr>
            <a:r>
              <a:rPr lang="en-US" sz="4480" b="1" spc="237">
                <a:solidFill>
                  <a:srgbClr val="000000"/>
                </a:solidFill>
                <a:latin typeface="Bai Jamjuree Bold" panose="00000800000000000000"/>
                <a:ea typeface="Bai Jamjuree Bold" panose="00000800000000000000"/>
                <a:cs typeface="Bai Jamjuree Bold" panose="00000800000000000000"/>
                <a:sym typeface="Bai Jamjuree Bold" panose="00000800000000000000"/>
              </a:rPr>
              <a:t>ประกาศเจตนารมณ์</a:t>
            </a:r>
            <a:endParaRPr lang="en-US" sz="4480" b="1" spc="237">
              <a:solidFill>
                <a:srgbClr val="000000"/>
              </a:solidFill>
              <a:latin typeface="Bai Jamjuree Bold" panose="00000800000000000000"/>
              <a:ea typeface="Bai Jamjuree Bold" panose="00000800000000000000"/>
              <a:cs typeface="Bai Jamjuree Bold" panose="00000800000000000000"/>
              <a:sym typeface="Bai Jamjuree Bold" panose="0000080000000000000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826938" y="3122122"/>
            <a:ext cx="6813873" cy="413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60"/>
              </a:lnSpc>
              <a:spcBef>
                <a:spcPct val="0"/>
              </a:spcBef>
            </a:pP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Bai Jamjuree Bold" panose="00000800000000000000"/>
                <a:ea typeface="Bai Jamjuree Bold" panose="00000800000000000000"/>
                <a:cs typeface="Bai Jamjuree Bold" panose="00000800000000000000"/>
                <a:sym typeface="Bai Jamjuree Bold" panose="00000800000000000000"/>
              </a:rPr>
              <a:t>“</a:t>
            </a:r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Bai Jamjuree Bold" panose="00000800000000000000"/>
                <a:ea typeface="Bai Jamjuree Bold" panose="00000800000000000000"/>
                <a:cs typeface="Bai Jamjuree Bold" panose="00000800000000000000"/>
                <a:sym typeface="Bai Jamjuree Bold" panose="00000800000000000000"/>
              </a:rPr>
              <a:t>สุจริต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Bai Jamjuree Bold" panose="00000800000000000000"/>
                <a:ea typeface="Bai Jamjuree Bold" panose="00000800000000000000"/>
                <a:cs typeface="Bai Jamjuree Bold" panose="00000800000000000000"/>
                <a:sym typeface="Bai Jamjuree Bold" panose="00000800000000000000"/>
              </a:rPr>
              <a:t> </a:t>
            </a:r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Bai Jamjuree Bold" panose="00000800000000000000"/>
                <a:ea typeface="Bai Jamjuree Bold" panose="00000800000000000000"/>
                <a:cs typeface="Bai Jamjuree Bold" panose="00000800000000000000"/>
                <a:sym typeface="Bai Jamjuree Bold" panose="00000800000000000000"/>
              </a:rPr>
              <a:t>โปร่งใส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Bai Jamjuree Bold" panose="00000800000000000000"/>
                <a:ea typeface="Bai Jamjuree Bold" panose="00000800000000000000"/>
                <a:cs typeface="Bai Jamjuree Bold" panose="00000800000000000000"/>
                <a:sym typeface="Bai Jamjuree Bold" panose="00000800000000000000"/>
              </a:rPr>
              <a:t> </a:t>
            </a:r>
            <a:r>
              <a:rPr lang="th-TH" sz="2200" b="1" dirty="0">
                <a:solidFill>
                  <a:schemeClr val="accent6">
                    <a:lumMod val="75000"/>
                  </a:schemeClr>
                </a:solidFill>
                <a:latin typeface="Bai Jamjuree Bold" panose="00000800000000000000"/>
                <a:ea typeface="Bai Jamjuree Bold" panose="00000800000000000000"/>
                <a:cs typeface="Bai Jamjuree Bold" panose="00000800000000000000"/>
                <a:sym typeface="Bai Jamjuree Bold" panose="00000800000000000000"/>
              </a:rPr>
              <a:t>เทศบาลตำบลแกดำ </a:t>
            </a:r>
            <a:r>
              <a:rPr lang="en-US" sz="2200" b="1" dirty="0" err="1">
                <a:solidFill>
                  <a:schemeClr val="accent6">
                    <a:lumMod val="75000"/>
                  </a:schemeClr>
                </a:solidFill>
                <a:latin typeface="Bai Jamjuree Bold" panose="00000800000000000000"/>
                <a:ea typeface="Bai Jamjuree Bold" panose="00000800000000000000"/>
                <a:cs typeface="Bai Jamjuree Bold" panose="00000800000000000000"/>
                <a:sym typeface="Bai Jamjuree Bold" panose="00000800000000000000"/>
              </a:rPr>
              <a:t>ใสสะอาด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Bai Jamjuree Bold" panose="00000800000000000000"/>
                <a:ea typeface="Bai Jamjuree Bold" panose="00000800000000000000"/>
                <a:cs typeface="Bai Jamjuree Bold" panose="00000800000000000000"/>
                <a:sym typeface="Bai Jamjuree Bold" panose="00000800000000000000"/>
              </a:rPr>
              <a:t> ๒๕๖๙”</a:t>
            </a:r>
            <a:endParaRPr lang="en-US" sz="2200" b="1" dirty="0">
              <a:solidFill>
                <a:schemeClr val="accent6">
                  <a:lumMod val="75000"/>
                </a:schemeClr>
              </a:solidFill>
              <a:latin typeface="Bai Jamjuree Bold" panose="00000800000000000000"/>
              <a:ea typeface="Bai Jamjuree Bold" panose="00000800000000000000"/>
              <a:cs typeface="Bai Jamjuree Bold" panose="00000800000000000000"/>
              <a:sym typeface="Bai Jamjuree Bold" panose="00000800000000000000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2629578" y="1100433"/>
            <a:ext cx="2226732" cy="2223949"/>
          </a:xfrm>
          <a:custGeom>
            <a:avLst/>
            <a:gdLst/>
            <a:ahLst/>
            <a:cxnLst/>
            <a:rect l="l" t="t" r="r" b="b"/>
            <a:pathLst>
              <a:path w="2226732" h="2223949">
                <a:moveTo>
                  <a:pt x="0" y="0"/>
                </a:moveTo>
                <a:lnTo>
                  <a:pt x="2226732" y="0"/>
                </a:lnTo>
                <a:lnTo>
                  <a:pt x="2226732" y="2223948"/>
                </a:lnTo>
                <a:lnTo>
                  <a:pt x="0" y="222394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41000"/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0" name="Freeform 20"/>
          <p:cNvSpPr/>
          <p:nvPr/>
        </p:nvSpPr>
        <p:spPr>
          <a:xfrm rot="-730523">
            <a:off x="2991501" y="1497697"/>
            <a:ext cx="1355185" cy="1245077"/>
          </a:xfrm>
          <a:custGeom>
            <a:avLst/>
            <a:gdLst/>
            <a:ahLst/>
            <a:cxnLst/>
            <a:rect l="l" t="t" r="r" b="b"/>
            <a:pathLst>
              <a:path w="1355185" h="1245077">
                <a:moveTo>
                  <a:pt x="0" y="0"/>
                </a:moveTo>
                <a:lnTo>
                  <a:pt x="1355185" y="0"/>
                </a:lnTo>
                <a:lnTo>
                  <a:pt x="1355185" y="1245076"/>
                </a:lnTo>
                <a:lnTo>
                  <a:pt x="0" y="124507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1" name="TextBox 21"/>
          <p:cNvSpPr txBox="1"/>
          <p:nvPr/>
        </p:nvSpPr>
        <p:spPr>
          <a:xfrm>
            <a:off x="6163989" y="432150"/>
            <a:ext cx="2177612" cy="914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0"/>
              </a:lnSpc>
              <a:spcBef>
                <a:spcPct val="0"/>
              </a:spcBef>
            </a:pPr>
            <a:r>
              <a:rPr lang="en-US" sz="5280" b="1" dirty="0" err="1">
                <a:solidFill>
                  <a:srgbClr val="1F1A17"/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Phongphrai Bold"/>
                <a:ea typeface="Phongphrai Bold"/>
                <a:cs typeface="Phongphrai Bold"/>
                <a:sym typeface="Phongphrai Bold"/>
              </a:rPr>
              <a:t>งดรับ</a:t>
            </a:r>
            <a:endParaRPr lang="en-US" sz="5280" b="1" dirty="0">
              <a:solidFill>
                <a:srgbClr val="1F1A17"/>
              </a:solidFill>
              <a:effectLst>
                <a:glow rad="101600">
                  <a:schemeClr val="bg1">
                    <a:lumMod val="50000"/>
                    <a:alpha val="60000"/>
                  </a:schemeClr>
                </a:glow>
              </a:effectLst>
              <a:latin typeface="Phongphrai Bold"/>
              <a:ea typeface="Phongphrai Bold"/>
              <a:cs typeface="Phongphrai Bold"/>
              <a:sym typeface="Phongphrai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923611" y="1153985"/>
            <a:ext cx="2056402" cy="865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80"/>
              </a:lnSpc>
              <a:spcBef>
                <a:spcPct val="0"/>
              </a:spcBef>
            </a:pPr>
            <a:r>
              <a:rPr lang="en-US" sz="4985" b="1" dirty="0" err="1">
                <a:solidFill>
                  <a:srgbClr val="121312"/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Phongphrai Bold"/>
                <a:ea typeface="Phongphrai Bold"/>
                <a:cs typeface="Phongphrai Bold"/>
                <a:sym typeface="Phongphrai Bold"/>
              </a:rPr>
              <a:t>งดให้</a:t>
            </a:r>
            <a:endParaRPr lang="en-US" sz="4985" b="1" dirty="0">
              <a:solidFill>
                <a:srgbClr val="121312"/>
              </a:solidFill>
              <a:effectLst>
                <a:glow rad="101600">
                  <a:schemeClr val="bg1">
                    <a:lumMod val="50000"/>
                    <a:alpha val="60000"/>
                  </a:schemeClr>
                </a:glow>
              </a:effectLst>
              <a:latin typeface="Phongphrai Bold"/>
              <a:ea typeface="Phongphrai Bold"/>
              <a:cs typeface="Phongphrai Bold"/>
              <a:sym typeface="Phongphrai Bold"/>
            </a:endParaRPr>
          </a:p>
        </p:txBody>
      </p:sp>
      <p:sp>
        <p:nvSpPr>
          <p:cNvPr id="24" name="Freeform 24"/>
          <p:cNvSpPr/>
          <p:nvPr/>
        </p:nvSpPr>
        <p:spPr>
          <a:xfrm rot="10737724">
            <a:off x="4026847" y="3726991"/>
            <a:ext cx="871789" cy="871789"/>
          </a:xfrm>
          <a:custGeom>
            <a:avLst/>
            <a:gdLst/>
            <a:ahLst/>
            <a:cxnLst/>
            <a:rect l="l" t="t" r="r" b="b"/>
            <a:pathLst>
              <a:path w="871789" h="871789">
                <a:moveTo>
                  <a:pt x="0" y="0"/>
                </a:moveTo>
                <a:lnTo>
                  <a:pt x="871788" y="0"/>
                </a:lnTo>
                <a:lnTo>
                  <a:pt x="871788" y="871788"/>
                </a:lnTo>
                <a:lnTo>
                  <a:pt x="0" y="87178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5" name="Freeform 25"/>
          <p:cNvSpPr/>
          <p:nvPr/>
        </p:nvSpPr>
        <p:spPr>
          <a:xfrm flipH="1">
            <a:off x="5222078" y="1033758"/>
            <a:ext cx="1165841" cy="1123447"/>
          </a:xfrm>
          <a:custGeom>
            <a:avLst/>
            <a:gdLst/>
            <a:ahLst/>
            <a:cxnLst/>
            <a:rect l="l" t="t" r="r" b="b"/>
            <a:pathLst>
              <a:path w="1165841" h="1123447">
                <a:moveTo>
                  <a:pt x="1165841" y="0"/>
                </a:moveTo>
                <a:lnTo>
                  <a:pt x="0" y="0"/>
                </a:lnTo>
                <a:lnTo>
                  <a:pt x="0" y="1123446"/>
                </a:lnTo>
                <a:lnTo>
                  <a:pt x="1165841" y="1123446"/>
                </a:lnTo>
                <a:lnTo>
                  <a:pt x="1165841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6" name="Freeform 26"/>
          <p:cNvSpPr/>
          <p:nvPr/>
        </p:nvSpPr>
        <p:spPr>
          <a:xfrm rot="-8100000" flipH="1">
            <a:off x="2513876" y="-1386143"/>
            <a:ext cx="1101570" cy="3545504"/>
          </a:xfrm>
          <a:custGeom>
            <a:avLst/>
            <a:gdLst/>
            <a:ahLst/>
            <a:cxnLst/>
            <a:rect l="l" t="t" r="r" b="b"/>
            <a:pathLst>
              <a:path w="1101570" h="3545504">
                <a:moveTo>
                  <a:pt x="1101569" y="0"/>
                </a:moveTo>
                <a:lnTo>
                  <a:pt x="0" y="0"/>
                </a:lnTo>
                <a:lnTo>
                  <a:pt x="0" y="3545504"/>
                </a:lnTo>
                <a:lnTo>
                  <a:pt x="1101569" y="3545504"/>
                </a:lnTo>
                <a:lnTo>
                  <a:pt x="1101569" y="0"/>
                </a:lnTo>
                <a:close/>
              </a:path>
            </a:pathLst>
          </a:custGeom>
          <a:blipFill>
            <a:blip r:embed="rId15"/>
            <a:stretch>
              <a:fillRect l="-58718" t="-24796" r="-244396" b="-449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7" name="Freeform 27"/>
          <p:cNvSpPr/>
          <p:nvPr/>
        </p:nvSpPr>
        <p:spPr>
          <a:xfrm rot="-8100000" flipH="1">
            <a:off x="2029497" y="-2449051"/>
            <a:ext cx="1101570" cy="3545504"/>
          </a:xfrm>
          <a:custGeom>
            <a:avLst/>
            <a:gdLst/>
            <a:ahLst/>
            <a:cxnLst/>
            <a:rect l="l" t="t" r="r" b="b"/>
            <a:pathLst>
              <a:path w="1101570" h="3545504">
                <a:moveTo>
                  <a:pt x="1101570" y="0"/>
                </a:moveTo>
                <a:lnTo>
                  <a:pt x="0" y="0"/>
                </a:lnTo>
                <a:lnTo>
                  <a:pt x="0" y="3545504"/>
                </a:lnTo>
                <a:lnTo>
                  <a:pt x="1101570" y="3545504"/>
                </a:lnTo>
                <a:lnTo>
                  <a:pt x="1101570" y="0"/>
                </a:lnTo>
                <a:close/>
              </a:path>
            </a:pathLst>
          </a:custGeom>
          <a:blipFill>
            <a:blip r:embed="rId16"/>
            <a:stretch>
              <a:fillRect l="-58718" t="-24796" r="-244396" b="-449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8" name="Freeform 28"/>
          <p:cNvSpPr/>
          <p:nvPr/>
        </p:nvSpPr>
        <p:spPr>
          <a:xfrm rot="-8100000" flipV="1">
            <a:off x="177736" y="2946917"/>
            <a:ext cx="1246101" cy="4050365"/>
          </a:xfrm>
          <a:custGeom>
            <a:avLst/>
            <a:gdLst/>
            <a:ahLst/>
            <a:cxnLst/>
            <a:rect l="l" t="t" r="r" b="b"/>
            <a:pathLst>
              <a:path w="1246101" h="4050365">
                <a:moveTo>
                  <a:pt x="0" y="4050365"/>
                </a:moveTo>
                <a:lnTo>
                  <a:pt x="1246102" y="4050365"/>
                </a:lnTo>
                <a:lnTo>
                  <a:pt x="1246102" y="0"/>
                </a:lnTo>
                <a:lnTo>
                  <a:pt x="0" y="0"/>
                </a:lnTo>
                <a:lnTo>
                  <a:pt x="0" y="4050365"/>
                </a:lnTo>
                <a:close/>
              </a:path>
            </a:pathLst>
          </a:custGeom>
          <a:blipFill>
            <a:blip r:embed="rId17"/>
            <a:stretch>
              <a:fillRect t="-40402" r="-372460" b="-4951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9" name="Freeform 29"/>
          <p:cNvSpPr/>
          <p:nvPr/>
        </p:nvSpPr>
        <p:spPr>
          <a:xfrm rot="-8100000">
            <a:off x="698404" y="-876096"/>
            <a:ext cx="417677" cy="1671795"/>
          </a:xfrm>
          <a:custGeom>
            <a:avLst/>
            <a:gdLst/>
            <a:ahLst/>
            <a:cxnLst/>
            <a:rect l="l" t="t" r="r" b="b"/>
            <a:pathLst>
              <a:path w="417677" h="1671795">
                <a:moveTo>
                  <a:pt x="0" y="0"/>
                </a:moveTo>
                <a:lnTo>
                  <a:pt x="417677" y="0"/>
                </a:lnTo>
                <a:lnTo>
                  <a:pt x="417677" y="1671795"/>
                </a:lnTo>
                <a:lnTo>
                  <a:pt x="0" y="167179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59000"/>
            </a:blip>
            <a:stretch>
              <a:fillRect l="-11717" r="-431297" b="-35665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0" name="Freeform 30"/>
          <p:cNvSpPr/>
          <p:nvPr/>
        </p:nvSpPr>
        <p:spPr>
          <a:xfrm rot="-8100000" flipV="1">
            <a:off x="736373" y="3981872"/>
            <a:ext cx="453790" cy="4050365"/>
          </a:xfrm>
          <a:custGeom>
            <a:avLst/>
            <a:gdLst/>
            <a:ahLst/>
            <a:cxnLst/>
            <a:rect l="l" t="t" r="r" b="b"/>
            <a:pathLst>
              <a:path w="453790" h="4050365">
                <a:moveTo>
                  <a:pt x="0" y="4050366"/>
                </a:moveTo>
                <a:lnTo>
                  <a:pt x="453790" y="4050366"/>
                </a:lnTo>
                <a:lnTo>
                  <a:pt x="453790" y="0"/>
                </a:lnTo>
                <a:lnTo>
                  <a:pt x="0" y="0"/>
                </a:lnTo>
                <a:lnTo>
                  <a:pt x="0" y="4050366"/>
                </a:lnTo>
                <a:close/>
              </a:path>
            </a:pathLst>
          </a:custGeom>
          <a:blipFill>
            <a:blip r:embed="rId17"/>
            <a:stretch>
              <a:fillRect l="-174598" t="-40402" r="-1022773" b="-4951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1" name="Freeform 31"/>
          <p:cNvSpPr/>
          <p:nvPr/>
        </p:nvSpPr>
        <p:spPr>
          <a:xfrm rot="-8100000" flipV="1">
            <a:off x="513385" y="5692509"/>
            <a:ext cx="787714" cy="2485761"/>
          </a:xfrm>
          <a:custGeom>
            <a:avLst/>
            <a:gdLst/>
            <a:ahLst/>
            <a:cxnLst/>
            <a:rect l="l" t="t" r="r" b="b"/>
            <a:pathLst>
              <a:path w="787714" h="2485761">
                <a:moveTo>
                  <a:pt x="0" y="2485761"/>
                </a:moveTo>
                <a:lnTo>
                  <a:pt x="787715" y="2485761"/>
                </a:lnTo>
                <a:lnTo>
                  <a:pt x="787715" y="0"/>
                </a:lnTo>
                <a:lnTo>
                  <a:pt x="0" y="0"/>
                </a:lnTo>
                <a:lnTo>
                  <a:pt x="0" y="2485761"/>
                </a:lnTo>
                <a:close/>
              </a:path>
            </a:pathLst>
          </a:custGeom>
          <a:blipFill>
            <a:blip r:embed="rId17"/>
            <a:stretch>
              <a:fillRect l="-60057" t="-65832" r="-587337" b="-71010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2" name="Freeform 32"/>
          <p:cNvSpPr/>
          <p:nvPr/>
        </p:nvSpPr>
        <p:spPr>
          <a:xfrm rot="-8100000" flipV="1">
            <a:off x="1504186" y="5497784"/>
            <a:ext cx="1287194" cy="3224602"/>
          </a:xfrm>
          <a:custGeom>
            <a:avLst/>
            <a:gdLst/>
            <a:ahLst/>
            <a:cxnLst/>
            <a:rect l="l" t="t" r="r" b="b"/>
            <a:pathLst>
              <a:path w="1287194" h="3224602">
                <a:moveTo>
                  <a:pt x="0" y="3224602"/>
                </a:moveTo>
                <a:lnTo>
                  <a:pt x="1287194" y="3224602"/>
                </a:lnTo>
                <a:lnTo>
                  <a:pt x="1287194" y="0"/>
                </a:lnTo>
                <a:lnTo>
                  <a:pt x="0" y="0"/>
                </a:lnTo>
                <a:lnTo>
                  <a:pt x="0" y="3224602"/>
                </a:lnTo>
                <a:close/>
              </a:path>
            </a:pathLst>
          </a:custGeom>
          <a:blipFill>
            <a:blip r:embed="rId17"/>
            <a:stretch>
              <a:fillRect t="-52617" r="-366954" b="-33780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3" name="Freeform 33"/>
          <p:cNvSpPr/>
          <p:nvPr/>
        </p:nvSpPr>
        <p:spPr>
          <a:xfrm rot="-8100000" flipV="1">
            <a:off x="487616" y="5692509"/>
            <a:ext cx="787714" cy="2485761"/>
          </a:xfrm>
          <a:custGeom>
            <a:avLst/>
            <a:gdLst/>
            <a:ahLst/>
            <a:cxnLst/>
            <a:rect l="l" t="t" r="r" b="b"/>
            <a:pathLst>
              <a:path w="787714" h="2485761">
                <a:moveTo>
                  <a:pt x="0" y="2485761"/>
                </a:moveTo>
                <a:lnTo>
                  <a:pt x="787714" y="2485761"/>
                </a:lnTo>
                <a:lnTo>
                  <a:pt x="787714" y="0"/>
                </a:lnTo>
                <a:lnTo>
                  <a:pt x="0" y="0"/>
                </a:lnTo>
                <a:lnTo>
                  <a:pt x="0" y="2485761"/>
                </a:lnTo>
                <a:close/>
              </a:path>
            </a:pathLst>
          </a:custGeom>
          <a:blipFill>
            <a:blip r:embed="rId17"/>
            <a:stretch>
              <a:fillRect l="-60057" t="-65832" r="-587337" b="-71010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4" name="TextBox 34"/>
          <p:cNvSpPr txBox="1"/>
          <p:nvPr/>
        </p:nvSpPr>
        <p:spPr>
          <a:xfrm>
            <a:off x="182099" y="7156908"/>
            <a:ext cx="4492272" cy="314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5"/>
              </a:lnSpc>
            </a:pPr>
            <a:r>
              <a:rPr lang="th-TH" sz="24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ea typeface="Virtual"/>
                <a:cs typeface="TH SarabunPSK" panose="020B0500040200020003" pitchFamily="34" charset="-34"/>
                <a:sym typeface="Virtual"/>
              </a:rPr>
              <a:t>เทศบาลตำบลแกดำ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TH SarabunPSK" panose="020B0500040200020003" pitchFamily="34" charset="-34"/>
              <a:ea typeface="Virtual"/>
              <a:cs typeface="TH SarabunPSK" panose="020B0500040200020003" pitchFamily="34" charset="-34"/>
              <a:sym typeface="Virtual"/>
            </a:endParaRPr>
          </a:p>
        </p:txBody>
      </p:sp>
      <p:sp>
        <p:nvSpPr>
          <p:cNvPr id="35" name="Freeform 35"/>
          <p:cNvSpPr/>
          <p:nvPr/>
        </p:nvSpPr>
        <p:spPr>
          <a:xfrm rot="-8100000" flipV="1">
            <a:off x="-565777" y="2225394"/>
            <a:ext cx="453790" cy="2376844"/>
          </a:xfrm>
          <a:custGeom>
            <a:avLst/>
            <a:gdLst/>
            <a:ahLst/>
            <a:cxnLst/>
            <a:rect l="l" t="t" r="r" b="b"/>
            <a:pathLst>
              <a:path w="453790" h="2376844">
                <a:moveTo>
                  <a:pt x="0" y="2376843"/>
                </a:moveTo>
                <a:lnTo>
                  <a:pt x="453789" y="2376843"/>
                </a:lnTo>
                <a:lnTo>
                  <a:pt x="453789" y="0"/>
                </a:lnTo>
                <a:lnTo>
                  <a:pt x="0" y="0"/>
                </a:lnTo>
                <a:lnTo>
                  <a:pt x="0" y="2376843"/>
                </a:lnTo>
                <a:close/>
              </a:path>
            </a:pathLst>
          </a:custGeom>
          <a:blipFill>
            <a:blip r:embed="rId17"/>
            <a:stretch>
              <a:fillRect l="-174598" t="-68848" r="-1022773" b="-78846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6" name="Freeform 36"/>
          <p:cNvSpPr/>
          <p:nvPr/>
        </p:nvSpPr>
        <p:spPr>
          <a:xfrm rot="2770018" flipV="1">
            <a:off x="2202353" y="-2324364"/>
            <a:ext cx="447477" cy="3698137"/>
          </a:xfrm>
          <a:custGeom>
            <a:avLst/>
            <a:gdLst/>
            <a:ahLst/>
            <a:cxnLst/>
            <a:rect l="l" t="t" r="r" b="b"/>
            <a:pathLst>
              <a:path w="447477" h="3698137">
                <a:moveTo>
                  <a:pt x="0" y="3698137"/>
                </a:moveTo>
                <a:lnTo>
                  <a:pt x="447477" y="3698137"/>
                </a:lnTo>
                <a:lnTo>
                  <a:pt x="447477" y="0"/>
                </a:lnTo>
                <a:lnTo>
                  <a:pt x="0" y="0"/>
                </a:lnTo>
                <a:lnTo>
                  <a:pt x="0" y="3698137"/>
                </a:lnTo>
                <a:close/>
              </a:path>
            </a:pathLst>
          </a:custGeom>
          <a:blipFill>
            <a:blip r:embed="rId19">
              <a:alphaModFix amt="68000"/>
            </a:blip>
            <a:stretch>
              <a:fillRect l="-43930" r="-682511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7" name="TextBox 37"/>
          <p:cNvSpPr txBox="1"/>
          <p:nvPr/>
        </p:nvSpPr>
        <p:spPr>
          <a:xfrm>
            <a:off x="-879308" y="832814"/>
            <a:ext cx="6870070" cy="6039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180"/>
              </a:lnSpc>
            </a:pPr>
            <a:r>
              <a:rPr lang="en-US" sz="23900" dirty="0">
                <a:solidFill>
                  <a:srgbClr val="000000"/>
                </a:solidFill>
                <a:latin typeface="Arapey Bold" panose="02000000000000000000"/>
                <a:ea typeface="Arapey Bold" panose="02000000000000000000"/>
                <a:cs typeface="Arapey Bold" panose="02000000000000000000"/>
                <a:sym typeface="Arapey Bold" panose="02000000000000000000"/>
              </a:rPr>
              <a:t>  </a:t>
            </a:r>
            <a:r>
              <a:rPr lang="en-US" sz="239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apey Bold" panose="02000000000000000000"/>
                <a:ea typeface="Arapey Bold" panose="02000000000000000000"/>
                <a:cs typeface="Arapey Bold" panose="02000000000000000000"/>
                <a:sym typeface="Arapey Bold" panose="02000000000000000000"/>
              </a:rPr>
              <a:t>N </a:t>
            </a:r>
            <a:endParaRPr lang="en-US" sz="239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apey Bold" panose="02000000000000000000"/>
              <a:ea typeface="Arapey Bold" panose="02000000000000000000"/>
              <a:cs typeface="Arapey Bold" panose="02000000000000000000"/>
              <a:sym typeface="Arapey Bold" panose="02000000000000000000"/>
            </a:endParaRPr>
          </a:p>
          <a:p>
            <a:pPr algn="ctr">
              <a:lnSpc>
                <a:spcPts val="11930"/>
              </a:lnSpc>
            </a:pPr>
            <a:r>
              <a:rPr lang="en-US" sz="123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apey Bold" panose="02000000000000000000"/>
                <a:ea typeface="Arapey Bold" panose="02000000000000000000"/>
                <a:cs typeface="Arapey Bold" panose="02000000000000000000"/>
                <a:sym typeface="Arapey Bold" panose="02000000000000000000"/>
              </a:rPr>
              <a:t>Gift </a:t>
            </a:r>
            <a:endParaRPr lang="en-US" sz="123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apey Bold" panose="02000000000000000000"/>
              <a:ea typeface="Arapey Bold" panose="02000000000000000000"/>
              <a:cs typeface="Arapey Bold" panose="02000000000000000000"/>
              <a:sym typeface="Arapey Bold" panose="02000000000000000000"/>
            </a:endParaRPr>
          </a:p>
          <a:p>
            <a:pPr algn="ctr">
              <a:lnSpc>
                <a:spcPts val="11930"/>
              </a:lnSpc>
            </a:pPr>
            <a:r>
              <a:rPr lang="en-US" sz="123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apey Bold" panose="02000000000000000000"/>
                <a:ea typeface="Arapey Bold" panose="02000000000000000000"/>
                <a:cs typeface="Arapey Bold" panose="02000000000000000000"/>
                <a:sym typeface="Arapey Bold" panose="02000000000000000000"/>
              </a:rPr>
              <a:t>Policy</a:t>
            </a:r>
            <a:endParaRPr lang="en-US" sz="123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apey Bold" panose="02000000000000000000"/>
              <a:ea typeface="Arapey Bold" panose="02000000000000000000"/>
              <a:cs typeface="Arapey Bold" panose="02000000000000000000"/>
              <a:sym typeface="Arapey Bold" panose="02000000000000000000"/>
            </a:endParaRPr>
          </a:p>
        </p:txBody>
      </p:sp>
      <p:sp>
        <p:nvSpPr>
          <p:cNvPr id="38" name="Freeform 38"/>
          <p:cNvSpPr/>
          <p:nvPr/>
        </p:nvSpPr>
        <p:spPr>
          <a:xfrm rot="2770018" flipV="1">
            <a:off x="4602579" y="-2055612"/>
            <a:ext cx="447477" cy="3698137"/>
          </a:xfrm>
          <a:custGeom>
            <a:avLst/>
            <a:gdLst/>
            <a:ahLst/>
            <a:cxnLst/>
            <a:rect l="l" t="t" r="r" b="b"/>
            <a:pathLst>
              <a:path w="447477" h="3698137">
                <a:moveTo>
                  <a:pt x="0" y="3698137"/>
                </a:moveTo>
                <a:lnTo>
                  <a:pt x="447477" y="3698137"/>
                </a:lnTo>
                <a:lnTo>
                  <a:pt x="447477" y="0"/>
                </a:lnTo>
                <a:lnTo>
                  <a:pt x="0" y="0"/>
                </a:lnTo>
                <a:lnTo>
                  <a:pt x="0" y="3698137"/>
                </a:lnTo>
                <a:close/>
              </a:path>
            </a:pathLst>
          </a:custGeom>
          <a:blipFill>
            <a:blip r:embed="rId20">
              <a:alphaModFix amt="68000"/>
            </a:blip>
            <a:stretch>
              <a:fillRect l="-43930" r="-682511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9" name="Freeform 39"/>
          <p:cNvSpPr/>
          <p:nvPr/>
        </p:nvSpPr>
        <p:spPr>
          <a:xfrm>
            <a:off x="2555727" y="1058843"/>
            <a:ext cx="2226732" cy="2223949"/>
          </a:xfrm>
          <a:custGeom>
            <a:avLst/>
            <a:gdLst/>
            <a:ahLst/>
            <a:cxnLst/>
            <a:rect l="l" t="t" r="r" b="b"/>
            <a:pathLst>
              <a:path w="2226732" h="2223949">
                <a:moveTo>
                  <a:pt x="0" y="0"/>
                </a:moveTo>
                <a:lnTo>
                  <a:pt x="2226732" y="0"/>
                </a:lnTo>
                <a:lnTo>
                  <a:pt x="2226732" y="2223949"/>
                </a:lnTo>
                <a:lnTo>
                  <a:pt x="0" y="222394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40" name="Group 40"/>
          <p:cNvGrpSpPr/>
          <p:nvPr/>
        </p:nvGrpSpPr>
        <p:grpSpPr>
          <a:xfrm>
            <a:off x="120720" y="124347"/>
            <a:ext cx="786522" cy="786522"/>
            <a:chOff x="0" y="0"/>
            <a:chExt cx="812800" cy="8128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1"/>
              <a:stretch>
                <a:fillRect l="-31395" r="-31395"/>
              </a:stretch>
            </a:blipFill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45" name="TextBox 53"/>
          <p:cNvSpPr txBox="1"/>
          <p:nvPr/>
        </p:nvSpPr>
        <p:spPr>
          <a:xfrm>
            <a:off x="7632701" y="5610474"/>
            <a:ext cx="2480276" cy="540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  <a:spcBef>
                <a:spcPct val="0"/>
              </a:spcBef>
            </a:pPr>
            <a:r>
              <a:rPr lang="th-TH" sz="1600" b="1" dirty="0">
                <a:solidFill>
                  <a:schemeClr val="accent6">
                    <a:lumMod val="75000"/>
                  </a:schemeClr>
                </a:solidFill>
                <a:latin typeface="Montserrat Classic Bold" panose="020B0604020202020204"/>
                <a:ea typeface="Montserrat Classic Bold" panose="020B0604020202020204"/>
                <a:cs typeface="Montserrat Classic Bold" panose="020B0604020202020204"/>
                <a:sym typeface="Montserrat Classic Bold" panose="020B0604020202020204"/>
              </a:rPr>
              <a:t>นายปรีชา เจียงคง</a:t>
            </a:r>
            <a:br>
              <a:rPr lang="th-TH" sz="1600" b="1" dirty="0">
                <a:solidFill>
                  <a:schemeClr val="accent6">
                    <a:lumMod val="75000"/>
                  </a:schemeClr>
                </a:solidFill>
                <a:latin typeface="Montserrat Classic Bold" panose="020B0604020202020204"/>
                <a:ea typeface="Montserrat Classic Bold" panose="020B0604020202020204"/>
                <a:cs typeface="Montserrat Classic Bold" panose="020B0604020202020204"/>
                <a:sym typeface="Montserrat Classic Bold" panose="020B0604020202020204"/>
              </a:rPr>
            </a:br>
            <a:r>
              <a:rPr lang="th-TH" sz="1600" b="1" dirty="0">
                <a:solidFill>
                  <a:schemeClr val="accent6">
                    <a:lumMod val="75000"/>
                  </a:schemeClr>
                </a:solidFill>
                <a:latin typeface="Montserrat Classic Bold" panose="020B0604020202020204"/>
                <a:ea typeface="Montserrat Classic Bold" panose="020B0604020202020204"/>
                <a:cs typeface="Montserrat Classic Bold" panose="020B0604020202020204"/>
                <a:sym typeface="Montserrat Classic Bold" panose="020B0604020202020204"/>
              </a:rPr>
              <a:t>นายกเทศมนตรีตำบลแกดำ</a:t>
            </a:r>
            <a:endParaRPr lang="en-US" sz="1600" b="1" dirty="0">
              <a:solidFill>
                <a:schemeClr val="accent6">
                  <a:lumMod val="75000"/>
                </a:schemeClr>
              </a:solidFill>
              <a:latin typeface="Montserrat Classic Bold" panose="020B0604020202020204"/>
              <a:ea typeface="Montserrat Classic Bold" panose="020B0604020202020204"/>
              <a:cs typeface="Montserrat Classic Bold" panose="020B0604020202020204"/>
              <a:sym typeface="Montserrat Classic Bold" panose="020B0604020202020204"/>
            </a:endParaRPr>
          </a:p>
        </p:txBody>
      </p:sp>
      <p:pic>
        <p:nvPicPr>
          <p:cNvPr id="23" name="รูปภาพ 22" descr="รูปภาพประกอบด้วย สัญลักษณ์, กราฟิก, ยอด, เครื่องหมาย&#10;&#10;เนื้อหาที่สร้างโดย AI อาจไม่ถูกต้อง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167" y="79176"/>
            <a:ext cx="1719337" cy="171933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100000" flipV="1">
            <a:off x="38847" y="5587171"/>
            <a:ext cx="1246101" cy="2515025"/>
          </a:xfrm>
          <a:custGeom>
            <a:avLst/>
            <a:gdLst/>
            <a:ahLst/>
            <a:cxnLst/>
            <a:rect l="l" t="t" r="r" b="b"/>
            <a:pathLst>
              <a:path w="1246101" h="2515025">
                <a:moveTo>
                  <a:pt x="0" y="2515025"/>
                </a:moveTo>
                <a:lnTo>
                  <a:pt x="1246101" y="2515025"/>
                </a:lnTo>
                <a:lnTo>
                  <a:pt x="1246101" y="0"/>
                </a:lnTo>
                <a:lnTo>
                  <a:pt x="0" y="0"/>
                </a:lnTo>
                <a:lnTo>
                  <a:pt x="0" y="2515025"/>
                </a:lnTo>
                <a:close/>
              </a:path>
            </a:pathLst>
          </a:custGeom>
          <a:blipFill>
            <a:blip r:embed="rId1">
              <a:alphaModFix amt="61000"/>
            </a:blip>
            <a:stretch>
              <a:fillRect t="-99728" r="-303115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" name="Freeform 3"/>
          <p:cNvSpPr/>
          <p:nvPr/>
        </p:nvSpPr>
        <p:spPr>
          <a:xfrm rot="-8100000" flipV="1">
            <a:off x="884866" y="5219853"/>
            <a:ext cx="1246101" cy="5023226"/>
          </a:xfrm>
          <a:custGeom>
            <a:avLst/>
            <a:gdLst/>
            <a:ahLst/>
            <a:cxnLst/>
            <a:rect l="l" t="t" r="r" b="b"/>
            <a:pathLst>
              <a:path w="1246101" h="5023226">
                <a:moveTo>
                  <a:pt x="0" y="5023227"/>
                </a:moveTo>
                <a:lnTo>
                  <a:pt x="1246102" y="5023227"/>
                </a:lnTo>
                <a:lnTo>
                  <a:pt x="1246102" y="0"/>
                </a:lnTo>
                <a:lnTo>
                  <a:pt x="0" y="0"/>
                </a:lnTo>
                <a:lnTo>
                  <a:pt x="0" y="5023227"/>
                </a:lnTo>
                <a:close/>
              </a:path>
            </a:pathLst>
          </a:custGeom>
          <a:blipFill>
            <a:blip r:embed="rId1"/>
            <a:stretch>
              <a:fillRect r="-303115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4" name="Freeform 4"/>
          <p:cNvSpPr/>
          <p:nvPr/>
        </p:nvSpPr>
        <p:spPr>
          <a:xfrm rot="-8100000" flipV="1">
            <a:off x="-932363" y="2979679"/>
            <a:ext cx="447477" cy="3698137"/>
          </a:xfrm>
          <a:custGeom>
            <a:avLst/>
            <a:gdLst/>
            <a:ahLst/>
            <a:cxnLst/>
            <a:rect l="l" t="t" r="r" b="b"/>
            <a:pathLst>
              <a:path w="447477" h="3698137">
                <a:moveTo>
                  <a:pt x="0" y="3698137"/>
                </a:moveTo>
                <a:lnTo>
                  <a:pt x="447476" y="3698137"/>
                </a:lnTo>
                <a:lnTo>
                  <a:pt x="447476" y="0"/>
                </a:lnTo>
                <a:lnTo>
                  <a:pt x="0" y="0"/>
                </a:lnTo>
                <a:lnTo>
                  <a:pt x="0" y="3698137"/>
                </a:lnTo>
                <a:close/>
              </a:path>
            </a:pathLst>
          </a:custGeom>
          <a:blipFill>
            <a:blip r:embed="rId1">
              <a:alphaModFix amt="68000"/>
            </a:blip>
            <a:stretch>
              <a:fillRect l="-43930" r="-682511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5" name="Freeform 5"/>
          <p:cNvSpPr/>
          <p:nvPr/>
        </p:nvSpPr>
        <p:spPr>
          <a:xfrm rot="2801206" flipV="1">
            <a:off x="1829983" y="-899077"/>
            <a:ext cx="417677" cy="1732999"/>
          </a:xfrm>
          <a:custGeom>
            <a:avLst/>
            <a:gdLst/>
            <a:ahLst/>
            <a:cxnLst/>
            <a:rect l="l" t="t" r="r" b="b"/>
            <a:pathLst>
              <a:path w="417677" h="1732999">
                <a:moveTo>
                  <a:pt x="0" y="1732999"/>
                </a:moveTo>
                <a:lnTo>
                  <a:pt x="417677" y="1732999"/>
                </a:lnTo>
                <a:lnTo>
                  <a:pt x="417677" y="0"/>
                </a:lnTo>
                <a:lnTo>
                  <a:pt x="0" y="0"/>
                </a:lnTo>
                <a:lnTo>
                  <a:pt x="0" y="1732999"/>
                </a:lnTo>
                <a:close/>
              </a:path>
            </a:pathLst>
          </a:custGeom>
          <a:blipFill>
            <a:blip r:embed="rId2">
              <a:alphaModFix amt="59000"/>
            </a:blip>
            <a:stretch>
              <a:fillRect l="-13976" r="-448917" b="-35665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6" name="Freeform 6"/>
          <p:cNvSpPr/>
          <p:nvPr/>
        </p:nvSpPr>
        <p:spPr>
          <a:xfrm rot="-8100000">
            <a:off x="6358152" y="4798927"/>
            <a:ext cx="6843564" cy="6048000"/>
          </a:xfrm>
          <a:custGeom>
            <a:avLst/>
            <a:gdLst/>
            <a:ahLst/>
            <a:cxnLst/>
            <a:rect l="l" t="t" r="r" b="b"/>
            <a:pathLst>
              <a:path w="6843564" h="6048000">
                <a:moveTo>
                  <a:pt x="0" y="0"/>
                </a:moveTo>
                <a:lnTo>
                  <a:pt x="6843565" y="0"/>
                </a:lnTo>
                <a:lnTo>
                  <a:pt x="6843565" y="6048000"/>
                </a:lnTo>
                <a:lnTo>
                  <a:pt x="0" y="604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7" name="Freeform 7"/>
          <p:cNvSpPr/>
          <p:nvPr/>
        </p:nvSpPr>
        <p:spPr>
          <a:xfrm rot="-8100000">
            <a:off x="7372063" y="-3269045"/>
            <a:ext cx="6843564" cy="6048000"/>
          </a:xfrm>
          <a:custGeom>
            <a:avLst/>
            <a:gdLst/>
            <a:ahLst/>
            <a:cxnLst/>
            <a:rect l="l" t="t" r="r" b="b"/>
            <a:pathLst>
              <a:path w="6843564" h="6048000">
                <a:moveTo>
                  <a:pt x="0" y="0"/>
                </a:moveTo>
                <a:lnTo>
                  <a:pt x="6843564" y="0"/>
                </a:lnTo>
                <a:lnTo>
                  <a:pt x="6843564" y="6048000"/>
                </a:lnTo>
                <a:lnTo>
                  <a:pt x="0" y="604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9" name="Freeform 9"/>
          <p:cNvSpPr/>
          <p:nvPr/>
        </p:nvSpPr>
        <p:spPr>
          <a:xfrm>
            <a:off x="4419548" y="3330417"/>
            <a:ext cx="6024021" cy="1664936"/>
          </a:xfrm>
          <a:custGeom>
            <a:avLst/>
            <a:gdLst/>
            <a:ahLst/>
            <a:cxnLst/>
            <a:rect l="l" t="t" r="r" b="b"/>
            <a:pathLst>
              <a:path w="6024021" h="1664936">
                <a:moveTo>
                  <a:pt x="0" y="0"/>
                </a:moveTo>
                <a:lnTo>
                  <a:pt x="6024021" y="0"/>
                </a:lnTo>
                <a:lnTo>
                  <a:pt x="6024021" y="1664936"/>
                </a:lnTo>
                <a:lnTo>
                  <a:pt x="0" y="16649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0"/>
            </a:blip>
            <a:stretch>
              <a:fillRect t="-1106" b="-1106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0" name="Freeform 10"/>
          <p:cNvSpPr/>
          <p:nvPr/>
        </p:nvSpPr>
        <p:spPr>
          <a:xfrm>
            <a:off x="4826317" y="5940824"/>
            <a:ext cx="6479299" cy="1790643"/>
          </a:xfrm>
          <a:custGeom>
            <a:avLst/>
            <a:gdLst/>
            <a:ahLst/>
            <a:cxnLst/>
            <a:rect l="l" t="t" r="r" b="b"/>
            <a:pathLst>
              <a:path w="6479299" h="1790643">
                <a:moveTo>
                  <a:pt x="0" y="0"/>
                </a:moveTo>
                <a:lnTo>
                  <a:pt x="6479299" y="0"/>
                </a:lnTo>
                <a:lnTo>
                  <a:pt x="6479299" y="1790643"/>
                </a:lnTo>
                <a:lnTo>
                  <a:pt x="0" y="17906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1" name="Freeform 11"/>
          <p:cNvSpPr/>
          <p:nvPr/>
        </p:nvSpPr>
        <p:spPr>
          <a:xfrm>
            <a:off x="5702759" y="5908679"/>
            <a:ext cx="4841102" cy="1706488"/>
          </a:xfrm>
          <a:custGeom>
            <a:avLst/>
            <a:gdLst/>
            <a:ahLst/>
            <a:cxnLst/>
            <a:rect l="l" t="t" r="r" b="b"/>
            <a:pathLst>
              <a:path w="4841102" h="1706488">
                <a:moveTo>
                  <a:pt x="0" y="0"/>
                </a:moveTo>
                <a:lnTo>
                  <a:pt x="4841102" y="0"/>
                </a:lnTo>
                <a:lnTo>
                  <a:pt x="4841102" y="1706488"/>
                </a:lnTo>
                <a:lnTo>
                  <a:pt x="0" y="170648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12" name="Group 12"/>
          <p:cNvGrpSpPr/>
          <p:nvPr/>
        </p:nvGrpSpPr>
        <p:grpSpPr>
          <a:xfrm>
            <a:off x="3742944" y="3664033"/>
            <a:ext cx="6744834" cy="1702352"/>
            <a:chOff x="0" y="0"/>
            <a:chExt cx="2417196" cy="61008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17196" cy="610085"/>
            </a:xfrm>
            <a:custGeom>
              <a:avLst/>
              <a:gdLst/>
              <a:ahLst/>
              <a:cxnLst/>
              <a:rect l="l" t="t" r="r" b="b"/>
              <a:pathLst>
                <a:path w="2417196" h="610085">
                  <a:moveTo>
                    <a:pt x="0" y="0"/>
                  </a:moveTo>
                  <a:lnTo>
                    <a:pt x="2417196" y="0"/>
                  </a:lnTo>
                  <a:lnTo>
                    <a:pt x="2417196" y="610085"/>
                  </a:lnTo>
                  <a:lnTo>
                    <a:pt x="0" y="610085"/>
                  </a:lnTo>
                  <a:close/>
                </a:path>
              </a:pathLst>
            </a:custGeom>
            <a:solidFill>
              <a:srgbClr val="FFFDF8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417196" cy="648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0"/>
                </a:lnSpc>
              </a:pPr>
            </a:p>
          </p:txBody>
        </p:sp>
      </p:grpSp>
      <p:sp>
        <p:nvSpPr>
          <p:cNvPr id="15" name="Freeform 15"/>
          <p:cNvSpPr/>
          <p:nvPr/>
        </p:nvSpPr>
        <p:spPr>
          <a:xfrm>
            <a:off x="9711227" y="4605928"/>
            <a:ext cx="732343" cy="732343"/>
          </a:xfrm>
          <a:custGeom>
            <a:avLst/>
            <a:gdLst/>
            <a:ahLst/>
            <a:cxnLst/>
            <a:rect l="l" t="t" r="r" b="b"/>
            <a:pathLst>
              <a:path w="732343" h="732343">
                <a:moveTo>
                  <a:pt x="0" y="0"/>
                </a:moveTo>
                <a:lnTo>
                  <a:pt x="732342" y="0"/>
                </a:lnTo>
                <a:lnTo>
                  <a:pt x="732342" y="732343"/>
                </a:lnTo>
                <a:lnTo>
                  <a:pt x="0" y="73234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6" name="TextBox 16"/>
          <p:cNvSpPr txBox="1"/>
          <p:nvPr/>
        </p:nvSpPr>
        <p:spPr>
          <a:xfrm>
            <a:off x="3975100" y="3991174"/>
            <a:ext cx="6272634" cy="1300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thaiDist">
              <a:lnSpc>
                <a:spcPts val="1705"/>
              </a:lnSpc>
            </a:pPr>
            <a:r>
              <a:rPr lang="en-US" sz="1220" b="1" spc="-59" dirty="0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“All executives and government officials under </a:t>
            </a:r>
            <a:r>
              <a:rPr lang="en-US" sz="1400" b="1" dirty="0"/>
              <a:t>Kae Dam Subdistrict Municipality</a:t>
            </a:r>
            <a:r>
              <a:rPr lang="en-US" sz="1400" dirty="0"/>
              <a:t> </a:t>
            </a:r>
            <a:r>
              <a:rPr lang="en-US" sz="1220" b="1" spc="-59" dirty="0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shall perform their </a:t>
            </a:r>
            <a:r>
              <a:rPr lang="en-US" sz="1220" b="1" spc="-20" dirty="0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duties with fairness, transparency, and accountability, and conduct themselves as </a:t>
            </a:r>
            <a:r>
              <a:rPr lang="en-US" sz="1220" b="1" spc="-35" dirty="0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exemplary public servants by not accepting gifts, tokens, or any form of benefit, nor </a:t>
            </a:r>
            <a:r>
              <a:rPr lang="en-US" sz="1220" b="1" spc="-51" dirty="0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soliciting such benefits, in connection with their duties, whether before, during, or after </a:t>
            </a:r>
            <a:r>
              <a:rPr lang="en-US" sz="1220" b="1" spc="-59" dirty="0">
                <a:solidFill>
                  <a:srgbClr val="000000"/>
                </a:solidFill>
                <a:latin typeface="Prompt Bold" panose="00000800000000000000"/>
                <a:ea typeface="Prompt Bold" panose="00000800000000000000"/>
                <a:cs typeface="Prompt Bold" panose="00000800000000000000"/>
                <a:sym typeface="Prompt Bold" panose="00000800000000000000"/>
              </a:rPr>
              <a:t>the performance of those duties, as such actions may lead to corruption or misconduct.”</a:t>
            </a:r>
            <a:endParaRPr lang="en-US" sz="1220" b="1" spc="-59" dirty="0">
              <a:solidFill>
                <a:srgbClr val="000000"/>
              </a:solidFill>
              <a:latin typeface="Prompt Bold" panose="00000800000000000000"/>
              <a:ea typeface="Prompt Bold" panose="00000800000000000000"/>
              <a:cs typeface="Prompt Bold" panose="00000800000000000000"/>
              <a:sym typeface="Prompt Bold" panose="0000080000000000000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524930" y="2152450"/>
            <a:ext cx="5505612" cy="1028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95"/>
              </a:lnSpc>
            </a:pPr>
            <a:r>
              <a:rPr lang="en-US" sz="3955" spc="209" dirty="0">
                <a:solidFill>
                  <a:srgbClr val="000000"/>
                </a:solidFill>
                <a:latin typeface="Open Sans Extra Bold" panose="020B0906030804020204"/>
                <a:ea typeface="Open Sans Extra Bold" panose="020B0906030804020204"/>
                <a:cs typeface="Open Sans Extra Bold" panose="020B0906030804020204"/>
                <a:sym typeface="Open Sans Extra Bold" panose="020B0906030804020204"/>
              </a:rPr>
              <a:t>STATEMENT OF COMMITMENT ON</a:t>
            </a:r>
            <a:endParaRPr lang="en-US" sz="3955" spc="209" dirty="0">
              <a:solidFill>
                <a:srgbClr val="000000"/>
              </a:solidFill>
              <a:latin typeface="Open Sans Extra Bold" panose="020B0906030804020204"/>
              <a:ea typeface="Open Sans Extra Bold" panose="020B0906030804020204"/>
              <a:cs typeface="Open Sans Extra Bold" panose="020B0906030804020204"/>
              <a:sym typeface="Open Sans Extra Bold" panose="020B0906030804020204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474496" y="3254217"/>
            <a:ext cx="8062184" cy="310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60"/>
              </a:lnSpc>
              <a:spcBef>
                <a:spcPct val="0"/>
              </a:spcBef>
            </a:pPr>
            <a:r>
              <a:rPr lang="en-US" sz="1830" dirty="0">
                <a:solidFill>
                  <a:schemeClr val="accent6">
                    <a:lumMod val="75000"/>
                  </a:schemeClr>
                </a:solidFill>
                <a:latin typeface="Open Sans Extra Bold" panose="020B0906030804020204"/>
                <a:ea typeface="Open Sans Extra Bold" panose="020B0906030804020204"/>
                <a:cs typeface="Open Sans Extra Bold" panose="020B0906030804020204"/>
                <a:sym typeface="Open Sans Extra Bold" panose="020B0906030804020204"/>
              </a:rPr>
              <a:t>“Integrous and Transparent </a:t>
            </a:r>
            <a:r>
              <a:rPr lang="en-US" sz="1830" dirty="0" err="1">
                <a:solidFill>
                  <a:schemeClr val="accent6">
                    <a:lumMod val="75000"/>
                  </a:schemeClr>
                </a:solidFill>
                <a:latin typeface="Open Sans Extra Bold" panose="020B0906030804020204"/>
                <a:ea typeface="Open Sans Extra Bold" panose="020B0906030804020204"/>
                <a:cs typeface="Open Sans Extra Bold" panose="020B0906030804020204"/>
                <a:sym typeface="Open Sans Extra Bold" panose="020B0906030804020204"/>
              </a:rPr>
              <a:t>kae</a:t>
            </a:r>
            <a:r>
              <a:rPr lang="en-US" sz="1830" dirty="0">
                <a:solidFill>
                  <a:schemeClr val="accent6">
                    <a:lumMod val="75000"/>
                  </a:schemeClr>
                </a:solidFill>
                <a:latin typeface="Open Sans Extra Bold" panose="020B0906030804020204"/>
                <a:ea typeface="Open Sans Extra Bold" panose="020B0906030804020204"/>
                <a:cs typeface="Open Sans Extra Bold" panose="020B0906030804020204"/>
                <a:sym typeface="Open Sans Extra Bold" panose="020B0906030804020204"/>
              </a:rPr>
              <a:t> Dam Subdistrict Municpality2026”</a:t>
            </a:r>
            <a:endParaRPr lang="en-US" sz="1830" dirty="0">
              <a:solidFill>
                <a:schemeClr val="accent6">
                  <a:lumMod val="75000"/>
                </a:schemeClr>
              </a:solidFill>
              <a:latin typeface="Open Sans Extra Bold" panose="020B0906030804020204"/>
              <a:ea typeface="Open Sans Extra Bold" panose="020B0906030804020204"/>
              <a:cs typeface="Open Sans Extra Bold" panose="020B0906030804020204"/>
              <a:sym typeface="Open Sans Extra Bold" panose="020B0906030804020204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5844280" y="854235"/>
            <a:ext cx="2959014" cy="1026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</a:pPr>
            <a:r>
              <a:rPr lang="en-US" sz="2175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Phongphrai Bold"/>
                <a:ea typeface="Phongphrai Bold"/>
                <a:cs typeface="Phongphrai Bold"/>
                <a:sym typeface="Phongphrai Bold"/>
              </a:rPr>
              <a:t>Refrain from</a:t>
            </a:r>
            <a:endParaRPr lang="en-US" sz="2175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Phongphrai Bold"/>
              <a:ea typeface="Phongphrai Bold"/>
              <a:cs typeface="Phongphrai Bold"/>
              <a:sym typeface="Phongphrai Bold"/>
            </a:endParaRPr>
          </a:p>
          <a:p>
            <a:pPr algn="ctr">
              <a:lnSpc>
                <a:spcPts val="3045"/>
              </a:lnSpc>
            </a:pPr>
            <a:r>
              <a:rPr lang="en-US" sz="2175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Phongphrai Bold"/>
                <a:ea typeface="Phongphrai Bold"/>
                <a:cs typeface="Phongphrai Bold"/>
                <a:sym typeface="Phongphrai Bold"/>
              </a:rPr>
              <a:t> receiving and giving</a:t>
            </a:r>
            <a:endParaRPr lang="en-US" sz="2175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Phongphrai Bold"/>
              <a:ea typeface="Phongphrai Bold"/>
              <a:cs typeface="Phongphrai Bold"/>
              <a:sym typeface="Phongphrai Bold"/>
            </a:endParaRPr>
          </a:p>
          <a:p>
            <a:pPr algn="ctr">
              <a:lnSpc>
                <a:spcPts val="1785"/>
              </a:lnSpc>
              <a:spcBef>
                <a:spcPct val="0"/>
              </a:spcBef>
            </a:pPr>
            <a:endParaRPr lang="en-US" sz="2175" b="1" dirty="0">
              <a:solidFill>
                <a:srgbClr val="121312"/>
              </a:solidFill>
              <a:latin typeface="Phongphrai Bold"/>
              <a:ea typeface="Phongphrai Bold"/>
              <a:cs typeface="Phongphrai Bold"/>
              <a:sym typeface="Phongphrai Bold"/>
            </a:endParaRPr>
          </a:p>
        </p:txBody>
      </p:sp>
      <p:sp>
        <p:nvSpPr>
          <p:cNvPr id="21" name="Freeform 21"/>
          <p:cNvSpPr/>
          <p:nvPr/>
        </p:nvSpPr>
        <p:spPr>
          <a:xfrm rot="-8100000" flipH="1">
            <a:off x="2513876" y="-1386143"/>
            <a:ext cx="1101570" cy="3545504"/>
          </a:xfrm>
          <a:custGeom>
            <a:avLst/>
            <a:gdLst/>
            <a:ahLst/>
            <a:cxnLst/>
            <a:rect l="l" t="t" r="r" b="b"/>
            <a:pathLst>
              <a:path w="1101570" h="3545504">
                <a:moveTo>
                  <a:pt x="1101569" y="0"/>
                </a:moveTo>
                <a:lnTo>
                  <a:pt x="0" y="0"/>
                </a:lnTo>
                <a:lnTo>
                  <a:pt x="0" y="3545504"/>
                </a:lnTo>
                <a:lnTo>
                  <a:pt x="1101569" y="3545504"/>
                </a:lnTo>
                <a:lnTo>
                  <a:pt x="1101569" y="0"/>
                </a:lnTo>
                <a:close/>
              </a:path>
            </a:pathLst>
          </a:custGeom>
          <a:blipFill>
            <a:blip r:embed="rId11"/>
            <a:stretch>
              <a:fillRect l="-58718" t="-24796" r="-244396" b="-449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2" name="Freeform 22"/>
          <p:cNvSpPr/>
          <p:nvPr/>
        </p:nvSpPr>
        <p:spPr>
          <a:xfrm rot="-8100000" flipH="1">
            <a:off x="2029497" y="-2449051"/>
            <a:ext cx="1101570" cy="3545504"/>
          </a:xfrm>
          <a:custGeom>
            <a:avLst/>
            <a:gdLst/>
            <a:ahLst/>
            <a:cxnLst/>
            <a:rect l="l" t="t" r="r" b="b"/>
            <a:pathLst>
              <a:path w="1101570" h="3545504">
                <a:moveTo>
                  <a:pt x="1101570" y="0"/>
                </a:moveTo>
                <a:lnTo>
                  <a:pt x="0" y="0"/>
                </a:lnTo>
                <a:lnTo>
                  <a:pt x="0" y="3545504"/>
                </a:lnTo>
                <a:lnTo>
                  <a:pt x="1101570" y="3545504"/>
                </a:lnTo>
                <a:lnTo>
                  <a:pt x="1101570" y="0"/>
                </a:lnTo>
                <a:close/>
              </a:path>
            </a:pathLst>
          </a:custGeom>
          <a:blipFill>
            <a:blip r:embed="rId12"/>
            <a:stretch>
              <a:fillRect l="-58718" t="-24796" r="-244396" b="-449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3" name="Freeform 23"/>
          <p:cNvSpPr/>
          <p:nvPr/>
        </p:nvSpPr>
        <p:spPr>
          <a:xfrm rot="-8100000" flipV="1">
            <a:off x="177736" y="2946917"/>
            <a:ext cx="1246101" cy="4050365"/>
          </a:xfrm>
          <a:custGeom>
            <a:avLst/>
            <a:gdLst/>
            <a:ahLst/>
            <a:cxnLst/>
            <a:rect l="l" t="t" r="r" b="b"/>
            <a:pathLst>
              <a:path w="1246101" h="4050365">
                <a:moveTo>
                  <a:pt x="0" y="4050365"/>
                </a:moveTo>
                <a:lnTo>
                  <a:pt x="1246102" y="4050365"/>
                </a:lnTo>
                <a:lnTo>
                  <a:pt x="1246102" y="0"/>
                </a:lnTo>
                <a:lnTo>
                  <a:pt x="0" y="0"/>
                </a:lnTo>
                <a:lnTo>
                  <a:pt x="0" y="4050365"/>
                </a:lnTo>
                <a:close/>
              </a:path>
            </a:pathLst>
          </a:custGeom>
          <a:blipFill>
            <a:blip r:embed="rId13"/>
            <a:stretch>
              <a:fillRect t="-40402" r="-372460" b="-4951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4" name="Freeform 24"/>
          <p:cNvSpPr/>
          <p:nvPr/>
        </p:nvSpPr>
        <p:spPr>
          <a:xfrm rot="-8100000">
            <a:off x="698404" y="-876096"/>
            <a:ext cx="417677" cy="1671795"/>
          </a:xfrm>
          <a:custGeom>
            <a:avLst/>
            <a:gdLst/>
            <a:ahLst/>
            <a:cxnLst/>
            <a:rect l="l" t="t" r="r" b="b"/>
            <a:pathLst>
              <a:path w="417677" h="1671795">
                <a:moveTo>
                  <a:pt x="0" y="0"/>
                </a:moveTo>
                <a:lnTo>
                  <a:pt x="417677" y="0"/>
                </a:lnTo>
                <a:lnTo>
                  <a:pt x="417677" y="1671795"/>
                </a:lnTo>
                <a:lnTo>
                  <a:pt x="0" y="167179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alphaModFix amt="59000"/>
            </a:blip>
            <a:stretch>
              <a:fillRect l="-11717" r="-431297" b="-35665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5" name="Freeform 25"/>
          <p:cNvSpPr/>
          <p:nvPr/>
        </p:nvSpPr>
        <p:spPr>
          <a:xfrm rot="-8100000" flipV="1">
            <a:off x="736373" y="3981872"/>
            <a:ext cx="453790" cy="4050365"/>
          </a:xfrm>
          <a:custGeom>
            <a:avLst/>
            <a:gdLst/>
            <a:ahLst/>
            <a:cxnLst/>
            <a:rect l="l" t="t" r="r" b="b"/>
            <a:pathLst>
              <a:path w="453790" h="4050365">
                <a:moveTo>
                  <a:pt x="0" y="4050366"/>
                </a:moveTo>
                <a:lnTo>
                  <a:pt x="453790" y="4050366"/>
                </a:lnTo>
                <a:lnTo>
                  <a:pt x="453790" y="0"/>
                </a:lnTo>
                <a:lnTo>
                  <a:pt x="0" y="0"/>
                </a:lnTo>
                <a:lnTo>
                  <a:pt x="0" y="4050366"/>
                </a:lnTo>
                <a:close/>
              </a:path>
            </a:pathLst>
          </a:custGeom>
          <a:blipFill>
            <a:blip r:embed="rId13"/>
            <a:stretch>
              <a:fillRect l="-174598" t="-40402" r="-1022773" b="-4951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6" name="Freeform 26"/>
          <p:cNvSpPr/>
          <p:nvPr/>
        </p:nvSpPr>
        <p:spPr>
          <a:xfrm rot="-8100000" flipV="1">
            <a:off x="513385" y="5692509"/>
            <a:ext cx="787714" cy="2485761"/>
          </a:xfrm>
          <a:custGeom>
            <a:avLst/>
            <a:gdLst/>
            <a:ahLst/>
            <a:cxnLst/>
            <a:rect l="l" t="t" r="r" b="b"/>
            <a:pathLst>
              <a:path w="787714" h="2485761">
                <a:moveTo>
                  <a:pt x="0" y="2485761"/>
                </a:moveTo>
                <a:lnTo>
                  <a:pt x="787715" y="2485761"/>
                </a:lnTo>
                <a:lnTo>
                  <a:pt x="787715" y="0"/>
                </a:lnTo>
                <a:lnTo>
                  <a:pt x="0" y="0"/>
                </a:lnTo>
                <a:lnTo>
                  <a:pt x="0" y="2485761"/>
                </a:lnTo>
                <a:close/>
              </a:path>
            </a:pathLst>
          </a:custGeom>
          <a:blipFill>
            <a:blip r:embed="rId13"/>
            <a:stretch>
              <a:fillRect l="-60057" t="-65832" r="-587337" b="-71010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7" name="Freeform 27"/>
          <p:cNvSpPr/>
          <p:nvPr/>
        </p:nvSpPr>
        <p:spPr>
          <a:xfrm rot="-8100000" flipV="1">
            <a:off x="1504186" y="5497784"/>
            <a:ext cx="1287194" cy="3224602"/>
          </a:xfrm>
          <a:custGeom>
            <a:avLst/>
            <a:gdLst/>
            <a:ahLst/>
            <a:cxnLst/>
            <a:rect l="l" t="t" r="r" b="b"/>
            <a:pathLst>
              <a:path w="1287194" h="3224602">
                <a:moveTo>
                  <a:pt x="0" y="3224602"/>
                </a:moveTo>
                <a:lnTo>
                  <a:pt x="1287194" y="3224602"/>
                </a:lnTo>
                <a:lnTo>
                  <a:pt x="1287194" y="0"/>
                </a:lnTo>
                <a:lnTo>
                  <a:pt x="0" y="0"/>
                </a:lnTo>
                <a:lnTo>
                  <a:pt x="0" y="3224602"/>
                </a:lnTo>
                <a:close/>
              </a:path>
            </a:pathLst>
          </a:custGeom>
          <a:blipFill>
            <a:blip r:embed="rId13"/>
            <a:stretch>
              <a:fillRect t="-52617" r="-366954" b="-33780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8" name="Freeform 28"/>
          <p:cNvSpPr/>
          <p:nvPr/>
        </p:nvSpPr>
        <p:spPr>
          <a:xfrm rot="-8100000" flipV="1">
            <a:off x="487616" y="5692509"/>
            <a:ext cx="787714" cy="2485761"/>
          </a:xfrm>
          <a:custGeom>
            <a:avLst/>
            <a:gdLst/>
            <a:ahLst/>
            <a:cxnLst/>
            <a:rect l="l" t="t" r="r" b="b"/>
            <a:pathLst>
              <a:path w="787714" h="2485761">
                <a:moveTo>
                  <a:pt x="0" y="2485761"/>
                </a:moveTo>
                <a:lnTo>
                  <a:pt x="787714" y="2485761"/>
                </a:lnTo>
                <a:lnTo>
                  <a:pt x="787714" y="0"/>
                </a:lnTo>
                <a:lnTo>
                  <a:pt x="0" y="0"/>
                </a:lnTo>
                <a:lnTo>
                  <a:pt x="0" y="2485761"/>
                </a:lnTo>
                <a:close/>
              </a:path>
            </a:pathLst>
          </a:custGeom>
          <a:blipFill>
            <a:blip r:embed="rId13"/>
            <a:stretch>
              <a:fillRect l="-60057" t="-65832" r="-587337" b="-71010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0" name="Freeform 30"/>
          <p:cNvSpPr/>
          <p:nvPr/>
        </p:nvSpPr>
        <p:spPr>
          <a:xfrm rot="-8100000" flipV="1">
            <a:off x="-565777" y="2225394"/>
            <a:ext cx="453790" cy="2376844"/>
          </a:xfrm>
          <a:custGeom>
            <a:avLst/>
            <a:gdLst/>
            <a:ahLst/>
            <a:cxnLst/>
            <a:rect l="l" t="t" r="r" b="b"/>
            <a:pathLst>
              <a:path w="453790" h="2376844">
                <a:moveTo>
                  <a:pt x="0" y="2376843"/>
                </a:moveTo>
                <a:lnTo>
                  <a:pt x="453789" y="2376843"/>
                </a:lnTo>
                <a:lnTo>
                  <a:pt x="453789" y="0"/>
                </a:lnTo>
                <a:lnTo>
                  <a:pt x="0" y="0"/>
                </a:lnTo>
                <a:lnTo>
                  <a:pt x="0" y="2376843"/>
                </a:lnTo>
                <a:close/>
              </a:path>
            </a:pathLst>
          </a:custGeom>
          <a:blipFill>
            <a:blip r:embed="rId13"/>
            <a:stretch>
              <a:fillRect l="-174598" t="-68848" r="-1022773" b="-78846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1" name="Freeform 31"/>
          <p:cNvSpPr/>
          <p:nvPr/>
        </p:nvSpPr>
        <p:spPr>
          <a:xfrm rot="2770018" flipV="1">
            <a:off x="2202353" y="-2324364"/>
            <a:ext cx="447477" cy="3698137"/>
          </a:xfrm>
          <a:custGeom>
            <a:avLst/>
            <a:gdLst/>
            <a:ahLst/>
            <a:cxnLst/>
            <a:rect l="l" t="t" r="r" b="b"/>
            <a:pathLst>
              <a:path w="447477" h="3698137">
                <a:moveTo>
                  <a:pt x="0" y="3698137"/>
                </a:moveTo>
                <a:lnTo>
                  <a:pt x="447477" y="3698137"/>
                </a:lnTo>
                <a:lnTo>
                  <a:pt x="447477" y="0"/>
                </a:lnTo>
                <a:lnTo>
                  <a:pt x="0" y="0"/>
                </a:lnTo>
                <a:lnTo>
                  <a:pt x="0" y="3698137"/>
                </a:lnTo>
                <a:close/>
              </a:path>
            </a:pathLst>
          </a:custGeom>
          <a:blipFill>
            <a:blip r:embed="rId15">
              <a:alphaModFix amt="68000"/>
            </a:blip>
            <a:stretch>
              <a:fillRect l="-43930" r="-682511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2" name="TextBox 32"/>
          <p:cNvSpPr txBox="1"/>
          <p:nvPr/>
        </p:nvSpPr>
        <p:spPr>
          <a:xfrm>
            <a:off x="-759460" y="1134983"/>
            <a:ext cx="6150841" cy="5421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755"/>
              </a:lnSpc>
            </a:pPr>
            <a:r>
              <a:rPr lang="en-US" sz="21395" dirty="0">
                <a:solidFill>
                  <a:srgbClr val="000000"/>
                </a:solidFill>
                <a:latin typeface="Arapey Bold" panose="02000000000000000000"/>
                <a:ea typeface="Arapey Bold" panose="02000000000000000000"/>
                <a:cs typeface="Arapey Bold" panose="02000000000000000000"/>
                <a:sym typeface="Arapey Bold" panose="02000000000000000000"/>
              </a:rPr>
              <a:t>  </a:t>
            </a:r>
            <a:r>
              <a:rPr lang="en-US" sz="21395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apey Bold" panose="02000000000000000000"/>
                <a:ea typeface="Arapey Bold" panose="02000000000000000000"/>
                <a:cs typeface="Arapey Bold" panose="02000000000000000000"/>
                <a:sym typeface="Arapey Bold" panose="02000000000000000000"/>
              </a:rPr>
              <a:t>N </a:t>
            </a:r>
            <a:endParaRPr lang="en-US" sz="21395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apey Bold" panose="02000000000000000000"/>
              <a:ea typeface="Arapey Bold" panose="02000000000000000000"/>
              <a:cs typeface="Arapey Bold" panose="02000000000000000000"/>
              <a:sym typeface="Arapey Bold" panose="02000000000000000000"/>
            </a:endParaRPr>
          </a:p>
          <a:p>
            <a:pPr algn="ctr">
              <a:lnSpc>
                <a:spcPts val="10680"/>
              </a:lnSpc>
            </a:pPr>
            <a:r>
              <a:rPr lang="en-US" sz="1101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apey Bold" panose="02000000000000000000"/>
                <a:ea typeface="Arapey Bold" panose="02000000000000000000"/>
                <a:cs typeface="Arapey Bold" panose="02000000000000000000"/>
                <a:sym typeface="Arapey Bold" panose="02000000000000000000"/>
              </a:rPr>
              <a:t>Gift </a:t>
            </a:r>
            <a:endParaRPr lang="en-US" sz="1101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apey Bold" panose="02000000000000000000"/>
              <a:ea typeface="Arapey Bold" panose="02000000000000000000"/>
              <a:cs typeface="Arapey Bold" panose="02000000000000000000"/>
              <a:sym typeface="Arapey Bold" panose="02000000000000000000"/>
            </a:endParaRPr>
          </a:p>
          <a:p>
            <a:pPr algn="ctr">
              <a:lnSpc>
                <a:spcPts val="10680"/>
              </a:lnSpc>
            </a:pPr>
            <a:r>
              <a:rPr lang="en-US" sz="1101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apey Bold" panose="02000000000000000000"/>
                <a:ea typeface="Arapey Bold" panose="02000000000000000000"/>
                <a:cs typeface="Arapey Bold" panose="02000000000000000000"/>
                <a:sym typeface="Arapey Bold" panose="02000000000000000000"/>
              </a:rPr>
              <a:t>Policy</a:t>
            </a:r>
            <a:endParaRPr lang="en-US" sz="1101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apey Bold" panose="02000000000000000000"/>
              <a:ea typeface="Arapey Bold" panose="02000000000000000000"/>
              <a:cs typeface="Arapey Bold" panose="02000000000000000000"/>
              <a:sym typeface="Arapey Bold" panose="02000000000000000000"/>
            </a:endParaRPr>
          </a:p>
        </p:txBody>
      </p:sp>
      <p:sp>
        <p:nvSpPr>
          <p:cNvPr id="33" name="Freeform 33"/>
          <p:cNvSpPr/>
          <p:nvPr/>
        </p:nvSpPr>
        <p:spPr>
          <a:xfrm rot="10737724">
            <a:off x="3826425" y="3728631"/>
            <a:ext cx="692291" cy="692291"/>
          </a:xfrm>
          <a:custGeom>
            <a:avLst/>
            <a:gdLst/>
            <a:ahLst/>
            <a:cxnLst/>
            <a:rect l="l" t="t" r="r" b="b"/>
            <a:pathLst>
              <a:path w="692291" h="692291">
                <a:moveTo>
                  <a:pt x="0" y="0"/>
                </a:moveTo>
                <a:lnTo>
                  <a:pt x="692291" y="0"/>
                </a:lnTo>
                <a:lnTo>
                  <a:pt x="692291" y="692291"/>
                </a:lnTo>
                <a:lnTo>
                  <a:pt x="0" y="69229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4" name="Freeform 34"/>
          <p:cNvSpPr/>
          <p:nvPr/>
        </p:nvSpPr>
        <p:spPr>
          <a:xfrm rot="-747847" flipH="1">
            <a:off x="4860406" y="849141"/>
            <a:ext cx="1078521" cy="1039302"/>
          </a:xfrm>
          <a:custGeom>
            <a:avLst/>
            <a:gdLst/>
            <a:ahLst/>
            <a:cxnLst/>
            <a:rect l="l" t="t" r="r" b="b"/>
            <a:pathLst>
              <a:path w="1078521" h="1039302">
                <a:moveTo>
                  <a:pt x="1078521" y="0"/>
                </a:moveTo>
                <a:lnTo>
                  <a:pt x="0" y="0"/>
                </a:lnTo>
                <a:lnTo>
                  <a:pt x="0" y="1039302"/>
                </a:lnTo>
                <a:lnTo>
                  <a:pt x="1078521" y="1039302"/>
                </a:lnTo>
                <a:lnTo>
                  <a:pt x="1078521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5" name="Freeform 35"/>
          <p:cNvSpPr/>
          <p:nvPr/>
        </p:nvSpPr>
        <p:spPr>
          <a:xfrm rot="2770018" flipV="1">
            <a:off x="4602579" y="-2055612"/>
            <a:ext cx="447477" cy="3698137"/>
          </a:xfrm>
          <a:custGeom>
            <a:avLst/>
            <a:gdLst/>
            <a:ahLst/>
            <a:cxnLst/>
            <a:rect l="l" t="t" r="r" b="b"/>
            <a:pathLst>
              <a:path w="447477" h="3698137">
                <a:moveTo>
                  <a:pt x="0" y="3698137"/>
                </a:moveTo>
                <a:lnTo>
                  <a:pt x="447477" y="3698137"/>
                </a:lnTo>
                <a:lnTo>
                  <a:pt x="447477" y="0"/>
                </a:lnTo>
                <a:lnTo>
                  <a:pt x="0" y="0"/>
                </a:lnTo>
                <a:lnTo>
                  <a:pt x="0" y="3698137"/>
                </a:lnTo>
                <a:close/>
              </a:path>
            </a:pathLst>
          </a:custGeom>
          <a:blipFill>
            <a:blip r:embed="rId18">
              <a:alphaModFix amt="68000"/>
            </a:blip>
            <a:stretch>
              <a:fillRect l="-43930" r="-682511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6" name="Freeform 36"/>
          <p:cNvSpPr/>
          <p:nvPr/>
        </p:nvSpPr>
        <p:spPr>
          <a:xfrm rot="-730523">
            <a:off x="2696337" y="1703254"/>
            <a:ext cx="1355185" cy="1245077"/>
          </a:xfrm>
          <a:custGeom>
            <a:avLst/>
            <a:gdLst/>
            <a:ahLst/>
            <a:cxnLst/>
            <a:rect l="l" t="t" r="r" b="b"/>
            <a:pathLst>
              <a:path w="1355185" h="1245077">
                <a:moveTo>
                  <a:pt x="0" y="0"/>
                </a:moveTo>
                <a:lnTo>
                  <a:pt x="1355186" y="0"/>
                </a:lnTo>
                <a:lnTo>
                  <a:pt x="1355186" y="1245076"/>
                </a:lnTo>
                <a:lnTo>
                  <a:pt x="0" y="1245076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7" name="Freeform 37"/>
          <p:cNvSpPr/>
          <p:nvPr/>
        </p:nvSpPr>
        <p:spPr>
          <a:xfrm>
            <a:off x="2379322" y="1368792"/>
            <a:ext cx="1916395" cy="1914000"/>
          </a:xfrm>
          <a:custGeom>
            <a:avLst/>
            <a:gdLst/>
            <a:ahLst/>
            <a:cxnLst/>
            <a:rect l="l" t="t" r="r" b="b"/>
            <a:pathLst>
              <a:path w="1916395" h="1914000">
                <a:moveTo>
                  <a:pt x="0" y="0"/>
                </a:moveTo>
                <a:lnTo>
                  <a:pt x="1916395" y="0"/>
                </a:lnTo>
                <a:lnTo>
                  <a:pt x="1916395" y="1914000"/>
                </a:lnTo>
                <a:lnTo>
                  <a:pt x="0" y="191400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8" name="Freeform 38"/>
          <p:cNvSpPr/>
          <p:nvPr/>
        </p:nvSpPr>
        <p:spPr>
          <a:xfrm>
            <a:off x="2426091" y="1368792"/>
            <a:ext cx="1942749" cy="1896278"/>
          </a:xfrm>
          <a:custGeom>
            <a:avLst/>
            <a:gdLst/>
            <a:ahLst/>
            <a:cxnLst/>
            <a:rect l="l" t="t" r="r" b="b"/>
            <a:pathLst>
              <a:path w="1942749" h="1896278">
                <a:moveTo>
                  <a:pt x="0" y="0"/>
                </a:moveTo>
                <a:lnTo>
                  <a:pt x="1942750" y="0"/>
                </a:lnTo>
                <a:lnTo>
                  <a:pt x="1942750" y="1896278"/>
                </a:lnTo>
                <a:lnTo>
                  <a:pt x="0" y="189627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alphaModFix amt="41000"/>
            </a:blip>
            <a:stretch>
              <a:fillRect t="-1161" b="-116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9" name="Group 39"/>
          <p:cNvGrpSpPr/>
          <p:nvPr/>
        </p:nvGrpSpPr>
        <p:grpSpPr>
          <a:xfrm>
            <a:off x="120720" y="124347"/>
            <a:ext cx="786522" cy="786522"/>
            <a:chOff x="0" y="0"/>
            <a:chExt cx="812800" cy="8128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1"/>
              <a:stretch>
                <a:fillRect l="-31395" r="-31395"/>
              </a:stretch>
            </a:blipFill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42" name="TextBox 53"/>
          <p:cNvSpPr txBox="1"/>
          <p:nvPr/>
        </p:nvSpPr>
        <p:spPr>
          <a:xfrm>
            <a:off x="6926598" y="5464644"/>
            <a:ext cx="2683078" cy="8616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  <a:spcBef>
                <a:spcPct val="0"/>
              </a:spcBef>
            </a:pPr>
            <a:r>
              <a:rPr lang="en-US" b="1" dirty="0" err="1">
                <a:solidFill>
                  <a:schemeClr val="accent6">
                    <a:lumMod val="75000"/>
                  </a:schemeClr>
                </a:solidFill>
              </a:rPr>
              <a:t>Mr.Precha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</a:rPr>
              <a:t>Jeangkong</a:t>
            </a:r>
            <a:br>
              <a:rPr lang="th-TH" sz="1600" b="1" dirty="0">
                <a:solidFill>
                  <a:schemeClr val="accent6">
                    <a:lumMod val="75000"/>
                  </a:schemeClr>
                </a:solidFill>
                <a:latin typeface="Montserrat Classic Bold" panose="020B0604020202020204"/>
                <a:ea typeface="Montserrat Classic Bold" panose="020B0604020202020204"/>
                <a:cs typeface="Montserrat Classic Bold" panose="020B0604020202020204"/>
                <a:sym typeface="Montserrat Classic Bold" panose="020B0604020202020204"/>
              </a:rPr>
            </a:b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Subdistrict Mayor Kae Dam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lnSpc>
                <a:spcPts val="2240"/>
              </a:lnSpc>
              <a:spcBef>
                <a:spcPct val="0"/>
              </a:spcBef>
            </a:pPr>
            <a:endParaRPr lang="en-US" sz="1600" b="1" dirty="0">
              <a:solidFill>
                <a:srgbClr val="FF0000"/>
              </a:solidFill>
              <a:latin typeface="Montserrat Classic Bold" panose="020B0604020202020204"/>
              <a:ea typeface="Montserrat Classic Bold" panose="020B0604020202020204"/>
              <a:cs typeface="Montserrat Classic Bold" panose="020B0604020202020204"/>
              <a:sym typeface="Montserrat Classic Bold" panose="020B0604020202020204"/>
            </a:endParaRPr>
          </a:p>
        </p:txBody>
      </p:sp>
      <p:sp>
        <p:nvSpPr>
          <p:cNvPr id="43" name="TextBox 34"/>
          <p:cNvSpPr txBox="1"/>
          <p:nvPr/>
        </p:nvSpPr>
        <p:spPr>
          <a:xfrm>
            <a:off x="188446" y="7031222"/>
            <a:ext cx="4492272" cy="293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5"/>
              </a:lnSpc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Kae Dam Subdistrict Municipality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TH SarabunPSK" panose="020B0500040200020003" pitchFamily="34" charset="-34"/>
              <a:ea typeface="Virtual"/>
              <a:cs typeface="TH SarabunPSK" panose="020B0500040200020003" pitchFamily="34" charset="-34"/>
              <a:sym typeface="Virtual"/>
            </a:endParaRPr>
          </a:p>
        </p:txBody>
      </p:sp>
      <p:pic>
        <p:nvPicPr>
          <p:cNvPr id="19" name="รูปภาพ 18" descr="รูปภาพประกอบด้วย สัญลักษณ์, กราฟิก, ยอด, เครื่องหมาย&#10;&#10;เนื้อหาที่สร้างโดย AI อาจไม่ถูกต้อง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167" y="79176"/>
            <a:ext cx="1719337" cy="171933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1096</Words>
  <Application>WPS Presentation</Application>
  <PresentationFormat>กำหนดเอง</PresentationFormat>
  <Paragraphs>41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21" baseType="lpstr">
      <vt:lpstr>Arial</vt:lpstr>
      <vt:lpstr>SimSun</vt:lpstr>
      <vt:lpstr>Wingdings</vt:lpstr>
      <vt:lpstr>Prompt Bold</vt:lpstr>
      <vt:lpstr>Bai Jamjuree Bold</vt:lpstr>
      <vt:lpstr>Phongphrai Bold</vt:lpstr>
      <vt:lpstr>TH SarabunPSK</vt:lpstr>
      <vt:lpstr>Virtual</vt:lpstr>
      <vt:lpstr>AMGDT</vt:lpstr>
      <vt:lpstr>Arapey Bold</vt:lpstr>
      <vt:lpstr>Montserrat Classic Bold</vt:lpstr>
      <vt:lpstr>Open Sans Extra Bold</vt:lpstr>
      <vt:lpstr>Cordia New</vt:lpstr>
      <vt:lpstr>Angsana New</vt:lpstr>
      <vt:lpstr>Calibri</vt:lpstr>
      <vt:lpstr>Microsoft YaHei</vt:lpstr>
      <vt:lpstr>TH Sarabun PSK</vt:lpstr>
      <vt:lpstr>Arial Unicode MS</vt:lpstr>
      <vt:lpstr>Office Theme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Gold Dynamic Award Certificate</dc:title>
  <dc:creator>IQTEC</dc:creator>
  <cp:lastModifiedBy>จามิกรณ์ จ��</cp:lastModifiedBy>
  <cp:revision>8</cp:revision>
  <dcterms:created xsi:type="dcterms:W3CDTF">2006-08-16T00:00:00Z</dcterms:created>
  <dcterms:modified xsi:type="dcterms:W3CDTF">2026-01-16T08:14:56Z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641E24C9D657473CAADE0053C46C5977_12</vt:lpwstr>
  </property>
  <property fmtid="{D5CDD505-2E9C-101B-9397-08002B2CF9AE}" pid="3" name="KSOProductBuildVer">
    <vt:lpwstr>1033-12.2.0.23196</vt:lpwstr>
  </property>
</Properties>
</file>